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Lato" panose="020F0502020204030203" pitchFamily="34" charset="0"/>
      <p:regular r:id="rId42"/>
      <p:bold r:id="rId43"/>
      <p:italic r:id="rId44"/>
      <p:boldItalic r:id="rId45"/>
    </p:embeddedFont>
    <p:embeddedFont>
      <p:font typeface="Raleway" panose="020B0603030101060003" pitchFamily="34" charset="0"/>
      <p:regular r:id="rId46"/>
      <p:bold r:id="rId47"/>
      <p:italic r:id="rId48"/>
      <p:boldItalic r:id="rId49"/>
    </p:embeddedFont>
    <p:embeddedFont>
      <p:font typeface="Roboto" panose="020000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23"/>
    <p:restoredTop sz="94708"/>
  </p:normalViewPr>
  <p:slideViewPr>
    <p:cSldViewPr snapToGrid="0">
      <p:cViewPr varScale="1">
        <p:scale>
          <a:sx n="200" d="100"/>
          <a:sy n="200" d="100"/>
        </p:scale>
        <p:origin x="808"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940447cd32_2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940447cd32_2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908a3b70f3_0_8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908a3b70f3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940447cd32_2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940447cd32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5e2906be6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5e2906be6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e2906be61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5e2906be6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5e2906be61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5e2906be6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940447cd32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940447cd3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tr" sz="1500"/>
              <a:t>Artificial intelligence models operate within specific limits, and it's important to remember that they can make mistakes. Developing awareness about the model's uncertainties is crucial.</a:t>
            </a:r>
            <a:endParaRPr sz="1500"/>
          </a:p>
          <a:p>
            <a:pPr marL="457200" lvl="0" indent="-323850" algn="l" rtl="0">
              <a:spcBef>
                <a:spcPts val="0"/>
              </a:spcBef>
              <a:spcAft>
                <a:spcPts val="0"/>
              </a:spcAft>
              <a:buSzPts val="1500"/>
              <a:buChar char="●"/>
            </a:pPr>
            <a:r>
              <a:rPr lang="tr" sz="1500"/>
              <a:t>The more up-to-date and retrained the artificial intelligence model is, the more reliable its results can be. Models that become outdated may not adapt well to new data and developments.</a:t>
            </a:r>
            <a:endParaRPr sz="1500"/>
          </a:p>
          <a:p>
            <a:pPr marL="457200" lvl="0" indent="-323850" algn="l" rtl="0">
              <a:spcBef>
                <a:spcPts val="0"/>
              </a:spcBef>
              <a:spcAft>
                <a:spcPts val="0"/>
              </a:spcAft>
              <a:buSzPts val="1500"/>
              <a:buChar char="●"/>
            </a:pPr>
            <a:r>
              <a:rPr lang="tr" sz="1500"/>
              <a:t>Artificial intelligence tools contextualize data within a specific framework. Results may be inappropriate when data is taken out of context.</a:t>
            </a:r>
            <a:endParaRPr sz="1500"/>
          </a:p>
          <a:p>
            <a:pPr marL="457200" lvl="0" indent="-323850" algn="l" rtl="0">
              <a:spcBef>
                <a:spcPts val="0"/>
              </a:spcBef>
              <a:spcAft>
                <a:spcPts val="0"/>
              </a:spcAft>
              <a:buSzPts val="1500"/>
              <a:buChar char="●"/>
            </a:pPr>
            <a:r>
              <a:rPr lang="tr" sz="1500"/>
              <a:t>It is important for information generated by artificial intelligence to undergo human oversight to ensure its reliability.</a:t>
            </a:r>
            <a:endParaRPr sz="1500"/>
          </a:p>
          <a:p>
            <a:pPr marL="457200" lvl="0" indent="-323850" algn="l" rtl="0">
              <a:spcBef>
                <a:spcPts val="0"/>
              </a:spcBef>
              <a:spcAft>
                <a:spcPts val="0"/>
              </a:spcAft>
              <a:buSzPts val="1500"/>
              <a:buChar char="●"/>
            </a:pPr>
            <a:r>
              <a:rPr lang="tr" sz="1500"/>
              <a:t>Additionally, ethical considerations related to the use of AI in education should be taken into account. Educators should be aware of the source of information and ensure that content generated by AI is ethically and pedagogically suitable for their students.</a:t>
            </a:r>
            <a:endParaRPr sz="15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940447cd32_2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940447cd32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908a3b71f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908a3b71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908d3c04b9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908d3c04b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908a3b70f3_0_8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908a3b70f3_0_8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908d3c04b9_1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908d3c04b9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908d3c04b9_1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908d3c04b9_1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908d3c04b9_1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908d3c04b9_1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908d3c04b9_1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908d3c04b9_1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908d3c04b9_1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908d3c04b9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940447cd3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940447cd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940447cd32_1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940447cd32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940447cd32_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940447cd32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940447cd32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940447cd3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940447cd32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940447cd32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908a3b70f3_0_8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908a3b70f3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940447cd32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940447cd32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940447cd32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940447cd32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940447cd32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940447cd32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940447cd32_1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940447cd32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940447cd32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940447cd32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940447cd32_1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940447cd32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940447cd32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940447cd32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940447cd32_2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940447cd32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940447cd32_2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940447cd32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940447cd32_2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940447cd32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940447cd32_2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940447cd32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908a3b70f3_0_8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908a3b70f3_0_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t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hyperlink" Target="https://www.eduaide.ai/app/generator"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tutorai.me"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chatpdf.com" TargetMode="External"/><Relationship Id="rId5" Type="http://schemas.openxmlformats.org/officeDocument/2006/relationships/hyperlink" Target="https://www.coursebox.ai" TargetMode="External"/><Relationship Id="rId4" Type="http://schemas.openxmlformats.org/officeDocument/2006/relationships/hyperlink" Target="https://minicoursegenerator.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www.canva.com/education/teaching-resourc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hyperlink" Target="https://chat.openai.com"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eduaide.ai/app/generator" TargetMode="External"/><Relationship Id="rId5" Type="http://schemas.openxmlformats.org/officeDocument/2006/relationships/hyperlink" Target="https://app.almanack.ai" TargetMode="External"/><Relationship Id="rId4" Type="http://schemas.openxmlformats.org/officeDocument/2006/relationships/hyperlink" Target="https://bard.google.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hyperlink" Target="http://drive.google.com/file/d/1Y2GmrnJt68C384tZy69wEDYmbYp9ZWpQ/view"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7.jpg"/><Relationship Id="rId4" Type="http://schemas.openxmlformats.org/officeDocument/2006/relationships/hyperlink" Target="http://drive.google.com/file/d/1khRtqyaq1RQTOTFDMVKHL55bZtZtUwfC/view"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aieducator.tools/" TargetMode="External"/><Relationship Id="rId7" Type="http://schemas.openxmlformats.org/officeDocument/2006/relationships/hyperlink" Target="https://www.canopydirectory.com/"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aitoolsdirectory.com/" TargetMode="External"/><Relationship Id="rId5" Type="http://schemas.openxmlformats.org/officeDocument/2006/relationships/hyperlink" Target="https://www.futuretools.io/" TargetMode="External"/><Relationship Id="rId4" Type="http://schemas.openxmlformats.org/officeDocument/2006/relationships/hyperlink" Target="https://theresanaiforthat.com/"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chat.openai.co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bard.google.com"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app.almanack.ai"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17313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endParaRPr/>
          </a:p>
          <a:p>
            <a:pPr marL="0" lvl="0" indent="0" algn="ctr" rtl="0">
              <a:spcBef>
                <a:spcPts val="0"/>
              </a:spcBef>
              <a:spcAft>
                <a:spcPts val="0"/>
              </a:spcAft>
              <a:buNone/>
            </a:pPr>
            <a:r>
              <a:rPr lang="tr"/>
              <a:t>Developing Digital Educational Materials Using AI Tools</a:t>
            </a:r>
            <a:endParaRPr/>
          </a:p>
        </p:txBody>
      </p:sp>
      <p:sp>
        <p:nvSpPr>
          <p:cNvPr id="87" name="Google Shape;87;p13"/>
          <p:cNvSpPr txBox="1">
            <a:spLocks noGrp="1"/>
          </p:cNvSpPr>
          <p:nvPr>
            <p:ph type="subTitle" idx="1"/>
          </p:nvPr>
        </p:nvSpPr>
        <p:spPr>
          <a:xfrm>
            <a:off x="862327" y="3501475"/>
            <a:ext cx="7688100" cy="541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tr"/>
              <a:t>METU Distance Education Application and Research Center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Almanack</a:t>
            </a:r>
            <a:endParaRPr/>
          </a:p>
          <a:p>
            <a:pPr marL="0" lvl="0" indent="0" algn="l" rtl="0">
              <a:spcBef>
                <a:spcPts val="0"/>
              </a:spcBef>
              <a:spcAft>
                <a:spcPts val="0"/>
              </a:spcAft>
              <a:buNone/>
            </a:pPr>
            <a:endParaRPr/>
          </a:p>
        </p:txBody>
      </p:sp>
      <p:pic>
        <p:nvPicPr>
          <p:cNvPr id="149" name="Google Shape;149;p22"/>
          <p:cNvPicPr preferRelativeResize="0"/>
          <p:nvPr/>
        </p:nvPicPr>
        <p:blipFill>
          <a:blip r:embed="rId3">
            <a:alphaModFix/>
          </a:blip>
          <a:stretch>
            <a:fillRect/>
          </a:stretch>
        </p:blipFill>
        <p:spPr>
          <a:xfrm>
            <a:off x="0" y="2093250"/>
            <a:ext cx="3857325" cy="2896500"/>
          </a:xfrm>
          <a:prstGeom prst="rect">
            <a:avLst/>
          </a:prstGeom>
          <a:noFill/>
          <a:ln>
            <a:noFill/>
          </a:ln>
        </p:spPr>
      </p:pic>
      <p:pic>
        <p:nvPicPr>
          <p:cNvPr id="150" name="Google Shape;150;p22"/>
          <p:cNvPicPr preferRelativeResize="0"/>
          <p:nvPr/>
        </p:nvPicPr>
        <p:blipFill>
          <a:blip r:embed="rId4">
            <a:alphaModFix/>
          </a:blip>
          <a:stretch>
            <a:fillRect/>
          </a:stretch>
        </p:blipFill>
        <p:spPr>
          <a:xfrm>
            <a:off x="4764650" y="2093249"/>
            <a:ext cx="4379350" cy="2622275"/>
          </a:xfrm>
          <a:prstGeom prst="rect">
            <a:avLst/>
          </a:prstGeom>
          <a:noFill/>
          <a:ln>
            <a:noFill/>
          </a:ln>
        </p:spPr>
      </p:pic>
      <p:sp>
        <p:nvSpPr>
          <p:cNvPr id="151" name="Google Shape;151;p22"/>
          <p:cNvSpPr/>
          <p:nvPr/>
        </p:nvSpPr>
        <p:spPr>
          <a:xfrm>
            <a:off x="4157150" y="2800925"/>
            <a:ext cx="607500" cy="8658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2" name="Google Shape;152;p22"/>
          <p:cNvSpPr txBox="1">
            <a:spLocks noGrp="1"/>
          </p:cNvSpPr>
          <p:nvPr>
            <p:ph type="title"/>
          </p:nvPr>
        </p:nvSpPr>
        <p:spPr>
          <a:xfrm>
            <a:off x="727650" y="574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Course Content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Almanack</a:t>
            </a:r>
            <a:endParaRPr/>
          </a:p>
          <a:p>
            <a:pPr marL="0" lvl="0" indent="0" algn="l" rtl="0">
              <a:spcBef>
                <a:spcPts val="0"/>
              </a:spcBef>
              <a:spcAft>
                <a:spcPts val="0"/>
              </a:spcAft>
              <a:buNone/>
            </a:pPr>
            <a:endParaRPr/>
          </a:p>
        </p:txBody>
      </p:sp>
      <p:pic>
        <p:nvPicPr>
          <p:cNvPr id="158" name="Google Shape;158;p23"/>
          <p:cNvPicPr preferRelativeResize="0"/>
          <p:nvPr/>
        </p:nvPicPr>
        <p:blipFill>
          <a:blip r:embed="rId3">
            <a:alphaModFix/>
          </a:blip>
          <a:stretch>
            <a:fillRect/>
          </a:stretch>
        </p:blipFill>
        <p:spPr>
          <a:xfrm>
            <a:off x="177050" y="2113475"/>
            <a:ext cx="4092551" cy="2549050"/>
          </a:xfrm>
          <a:prstGeom prst="rect">
            <a:avLst/>
          </a:prstGeom>
          <a:noFill/>
          <a:ln>
            <a:noFill/>
          </a:ln>
        </p:spPr>
      </p:pic>
      <p:pic>
        <p:nvPicPr>
          <p:cNvPr id="159" name="Google Shape;159;p23"/>
          <p:cNvPicPr preferRelativeResize="0"/>
          <p:nvPr/>
        </p:nvPicPr>
        <p:blipFill>
          <a:blip r:embed="rId4">
            <a:alphaModFix/>
          </a:blip>
          <a:stretch>
            <a:fillRect/>
          </a:stretch>
        </p:blipFill>
        <p:spPr>
          <a:xfrm>
            <a:off x="4915625" y="1965275"/>
            <a:ext cx="4092551" cy="2493842"/>
          </a:xfrm>
          <a:prstGeom prst="rect">
            <a:avLst/>
          </a:prstGeom>
          <a:noFill/>
          <a:ln>
            <a:noFill/>
          </a:ln>
        </p:spPr>
      </p:pic>
      <p:sp>
        <p:nvSpPr>
          <p:cNvPr id="160" name="Google Shape;160;p23"/>
          <p:cNvSpPr/>
          <p:nvPr/>
        </p:nvSpPr>
        <p:spPr>
          <a:xfrm>
            <a:off x="4308125" y="3192825"/>
            <a:ext cx="607500" cy="535200"/>
          </a:xfrm>
          <a:prstGeom prst="rightArrow">
            <a:avLst>
              <a:gd name="adj1" fmla="val 50000"/>
              <a:gd name="adj2" fmla="val 47704"/>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1" name="Google Shape;161;p23"/>
          <p:cNvSpPr txBox="1">
            <a:spLocks noGrp="1"/>
          </p:cNvSpPr>
          <p:nvPr>
            <p:ph type="title"/>
          </p:nvPr>
        </p:nvSpPr>
        <p:spPr>
          <a:xfrm>
            <a:off x="727650" y="574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Course Content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Eduaide - (</a:t>
            </a:r>
            <a:r>
              <a:rPr lang="tr" u="sng">
                <a:solidFill>
                  <a:schemeClr val="hlink"/>
                </a:solidFill>
                <a:hlinkClick r:id="rId3"/>
              </a:rPr>
              <a:t>eduaide.ai/app/generator</a:t>
            </a:r>
            <a:r>
              <a:rPr lang="tr"/>
              <a:t>)</a:t>
            </a:r>
            <a:endParaRPr/>
          </a:p>
          <a:p>
            <a:pPr marL="0" lvl="0" indent="0" algn="l" rtl="0">
              <a:spcBef>
                <a:spcPts val="0"/>
              </a:spcBef>
              <a:spcAft>
                <a:spcPts val="0"/>
              </a:spcAft>
              <a:buNone/>
            </a:pPr>
            <a:endParaRPr/>
          </a:p>
        </p:txBody>
      </p:sp>
      <p:sp>
        <p:nvSpPr>
          <p:cNvPr id="167" name="Google Shape;167;p24"/>
          <p:cNvSpPr txBox="1">
            <a:spLocks noGrp="1"/>
          </p:cNvSpPr>
          <p:nvPr>
            <p:ph type="body" idx="1"/>
          </p:nvPr>
        </p:nvSpPr>
        <p:spPr>
          <a:xfrm>
            <a:off x="729450" y="2078875"/>
            <a:ext cx="7688700" cy="292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tr" sz="1600" b="1"/>
              <a:t>Eduaide</a:t>
            </a:r>
            <a:r>
              <a:rPr lang="tr" sz="1600"/>
              <a:t> offers AI-assisted </a:t>
            </a:r>
            <a:r>
              <a:rPr lang="tr" sz="1600" b="1"/>
              <a:t>lesson development</a:t>
            </a:r>
            <a:r>
              <a:rPr lang="tr" sz="1600"/>
              <a:t>. </a:t>
            </a:r>
            <a:endParaRPr sz="1600"/>
          </a:p>
          <a:p>
            <a:pPr marL="457200" lvl="0" indent="-330200" algn="l" rtl="0">
              <a:spcBef>
                <a:spcPts val="1200"/>
              </a:spcBef>
              <a:spcAft>
                <a:spcPts val="0"/>
              </a:spcAft>
              <a:buSzPts val="1600"/>
              <a:buChar char="●"/>
            </a:pPr>
            <a:r>
              <a:rPr lang="tr" sz="1600"/>
              <a:t>You can input the </a:t>
            </a:r>
            <a:r>
              <a:rPr lang="tr" sz="1600" b="1"/>
              <a:t>grade level</a:t>
            </a:r>
            <a:r>
              <a:rPr lang="tr" sz="1600"/>
              <a:t>, </a:t>
            </a:r>
            <a:r>
              <a:rPr lang="tr" sz="1600" b="1"/>
              <a:t>topic</a:t>
            </a:r>
            <a:r>
              <a:rPr lang="tr" sz="1600"/>
              <a:t>, and </a:t>
            </a:r>
            <a:r>
              <a:rPr lang="tr" sz="1600" b="1"/>
              <a:t>keywords</a:t>
            </a:r>
            <a:r>
              <a:rPr lang="tr" sz="1600"/>
              <a:t>, and the tool generates a lesson plan with </a:t>
            </a:r>
            <a:r>
              <a:rPr lang="tr" sz="1600" b="1"/>
              <a:t>objectives</a:t>
            </a:r>
            <a:r>
              <a:rPr lang="tr" sz="1600"/>
              <a:t>, </a:t>
            </a:r>
            <a:r>
              <a:rPr lang="tr" sz="1600" b="1"/>
              <a:t>teaching strategies</a:t>
            </a:r>
            <a:r>
              <a:rPr lang="tr" sz="1600"/>
              <a:t>, </a:t>
            </a:r>
            <a:r>
              <a:rPr lang="tr" sz="1600" b="1"/>
              <a:t>activities</a:t>
            </a:r>
            <a:r>
              <a:rPr lang="tr" sz="1600"/>
              <a:t>, </a:t>
            </a:r>
            <a:r>
              <a:rPr lang="tr" sz="1600" b="1"/>
              <a:t>assessment ideas</a:t>
            </a:r>
            <a:r>
              <a:rPr lang="tr" sz="1600"/>
              <a:t>, and </a:t>
            </a:r>
            <a:r>
              <a:rPr lang="tr" sz="1600" b="1"/>
              <a:t>closure questions</a:t>
            </a:r>
            <a:r>
              <a:rPr lang="tr" sz="1600"/>
              <a:t>. </a:t>
            </a:r>
            <a:endParaRPr sz="1600"/>
          </a:p>
          <a:p>
            <a:pPr marL="457200" lvl="0" indent="-330200" algn="l" rtl="0">
              <a:spcBef>
                <a:spcPts val="0"/>
              </a:spcBef>
              <a:spcAft>
                <a:spcPts val="0"/>
              </a:spcAft>
              <a:buSzPts val="1600"/>
              <a:buChar char="●"/>
            </a:pPr>
            <a:r>
              <a:rPr lang="tr" sz="1600"/>
              <a:t>The generated lesson plan can be personalized and </a:t>
            </a:r>
            <a:r>
              <a:rPr lang="tr" sz="1600" b="1"/>
              <a:t>modified to align with their students' needs</a:t>
            </a:r>
            <a:r>
              <a:rPr lang="tr" sz="1600"/>
              <a:t>. Eduaide also offers features like </a:t>
            </a:r>
            <a:r>
              <a:rPr lang="tr" sz="1600" b="1"/>
              <a:t>content generators</a:t>
            </a:r>
            <a:r>
              <a:rPr lang="tr" sz="1600"/>
              <a:t>, </a:t>
            </a:r>
            <a:r>
              <a:rPr lang="tr" sz="1600" b="1"/>
              <a:t>question generators</a:t>
            </a:r>
            <a:r>
              <a:rPr lang="tr" sz="1600"/>
              <a:t>, </a:t>
            </a:r>
            <a:r>
              <a:rPr lang="tr" sz="1600" b="1"/>
              <a:t>communication tools</a:t>
            </a:r>
            <a:r>
              <a:rPr lang="tr" sz="1600"/>
              <a:t>, </a:t>
            </a:r>
            <a:r>
              <a:rPr lang="tr" sz="1600" b="1"/>
              <a:t>productivity</a:t>
            </a:r>
            <a:r>
              <a:rPr lang="tr" sz="1600"/>
              <a:t>, and </a:t>
            </a:r>
            <a:r>
              <a:rPr lang="tr" sz="1600" b="1"/>
              <a:t>community tools</a:t>
            </a:r>
            <a:r>
              <a:rPr lang="tr" sz="1600"/>
              <a:t>. </a:t>
            </a:r>
            <a:endParaRPr/>
          </a:p>
        </p:txBody>
      </p:sp>
      <p:sp>
        <p:nvSpPr>
          <p:cNvPr id="168" name="Google Shape;168;p24"/>
          <p:cNvSpPr txBox="1">
            <a:spLocks noGrp="1"/>
          </p:cNvSpPr>
          <p:nvPr>
            <p:ph type="title"/>
          </p:nvPr>
        </p:nvSpPr>
        <p:spPr>
          <a:xfrm>
            <a:off x="727650" y="574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Course Content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Eduaide</a:t>
            </a:r>
            <a:endParaRPr/>
          </a:p>
          <a:p>
            <a:pPr marL="0" lvl="0" indent="0" algn="l" rtl="0">
              <a:spcBef>
                <a:spcPts val="0"/>
              </a:spcBef>
              <a:spcAft>
                <a:spcPts val="0"/>
              </a:spcAft>
              <a:buNone/>
            </a:pPr>
            <a:endParaRPr/>
          </a:p>
        </p:txBody>
      </p:sp>
      <p:sp>
        <p:nvSpPr>
          <p:cNvPr id="174" name="Google Shape;174;p25"/>
          <p:cNvSpPr txBox="1">
            <a:spLocks noGrp="1"/>
          </p:cNvSpPr>
          <p:nvPr>
            <p:ph type="title"/>
          </p:nvPr>
        </p:nvSpPr>
        <p:spPr>
          <a:xfrm>
            <a:off x="727650" y="574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Course Content</a:t>
            </a:r>
            <a:endParaRPr/>
          </a:p>
        </p:txBody>
      </p:sp>
      <p:pic>
        <p:nvPicPr>
          <p:cNvPr id="175" name="Google Shape;175;p25"/>
          <p:cNvPicPr preferRelativeResize="0"/>
          <p:nvPr/>
        </p:nvPicPr>
        <p:blipFill>
          <a:blip r:embed="rId3">
            <a:alphaModFix/>
          </a:blip>
          <a:stretch>
            <a:fillRect/>
          </a:stretch>
        </p:blipFill>
        <p:spPr>
          <a:xfrm>
            <a:off x="803800" y="1853850"/>
            <a:ext cx="6171550" cy="3162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Eduaide</a:t>
            </a:r>
            <a:endParaRPr/>
          </a:p>
          <a:p>
            <a:pPr marL="0" lvl="0" indent="0" algn="l" rtl="0">
              <a:spcBef>
                <a:spcPts val="0"/>
              </a:spcBef>
              <a:spcAft>
                <a:spcPts val="0"/>
              </a:spcAft>
              <a:buNone/>
            </a:pPr>
            <a:endParaRPr/>
          </a:p>
        </p:txBody>
      </p:sp>
      <p:sp>
        <p:nvSpPr>
          <p:cNvPr id="181" name="Google Shape;181;p26"/>
          <p:cNvSpPr txBox="1">
            <a:spLocks noGrp="1"/>
          </p:cNvSpPr>
          <p:nvPr>
            <p:ph type="title"/>
          </p:nvPr>
        </p:nvSpPr>
        <p:spPr>
          <a:xfrm>
            <a:off x="727650" y="574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Course Content</a:t>
            </a:r>
            <a:endParaRPr/>
          </a:p>
        </p:txBody>
      </p:sp>
      <p:pic>
        <p:nvPicPr>
          <p:cNvPr id="182" name="Google Shape;182;p26"/>
          <p:cNvPicPr preferRelativeResize="0"/>
          <p:nvPr/>
        </p:nvPicPr>
        <p:blipFill>
          <a:blip r:embed="rId3">
            <a:alphaModFix/>
          </a:blip>
          <a:stretch>
            <a:fillRect/>
          </a:stretch>
        </p:blipFill>
        <p:spPr>
          <a:xfrm>
            <a:off x="86475" y="2113675"/>
            <a:ext cx="4103034" cy="2257600"/>
          </a:xfrm>
          <a:prstGeom prst="rect">
            <a:avLst/>
          </a:prstGeom>
          <a:noFill/>
          <a:ln>
            <a:noFill/>
          </a:ln>
        </p:spPr>
      </p:pic>
      <p:sp>
        <p:nvSpPr>
          <p:cNvPr id="183" name="Google Shape;183;p26"/>
          <p:cNvSpPr/>
          <p:nvPr/>
        </p:nvSpPr>
        <p:spPr>
          <a:xfrm>
            <a:off x="4319275" y="2851600"/>
            <a:ext cx="499200" cy="535200"/>
          </a:xfrm>
          <a:prstGeom prst="rightArrow">
            <a:avLst>
              <a:gd name="adj1" fmla="val 50000"/>
              <a:gd name="adj2" fmla="val 47704"/>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184" name="Google Shape;184;p26"/>
          <p:cNvPicPr preferRelativeResize="0"/>
          <p:nvPr/>
        </p:nvPicPr>
        <p:blipFill>
          <a:blip r:embed="rId4">
            <a:alphaModFix/>
          </a:blip>
          <a:stretch>
            <a:fillRect/>
          </a:stretch>
        </p:blipFill>
        <p:spPr>
          <a:xfrm>
            <a:off x="4870550" y="2113675"/>
            <a:ext cx="4197250" cy="225761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Eduaide</a:t>
            </a:r>
            <a:endParaRPr/>
          </a:p>
        </p:txBody>
      </p:sp>
      <p:sp>
        <p:nvSpPr>
          <p:cNvPr id="190" name="Google Shape;190;p27"/>
          <p:cNvSpPr txBox="1">
            <a:spLocks noGrp="1"/>
          </p:cNvSpPr>
          <p:nvPr>
            <p:ph type="title"/>
          </p:nvPr>
        </p:nvSpPr>
        <p:spPr>
          <a:xfrm>
            <a:off x="727650" y="574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Course Content</a:t>
            </a:r>
            <a:endParaRPr/>
          </a:p>
        </p:txBody>
      </p:sp>
      <p:pic>
        <p:nvPicPr>
          <p:cNvPr id="191" name="Google Shape;191;p27"/>
          <p:cNvPicPr preferRelativeResize="0"/>
          <p:nvPr/>
        </p:nvPicPr>
        <p:blipFill>
          <a:blip r:embed="rId3">
            <a:alphaModFix/>
          </a:blip>
          <a:stretch>
            <a:fillRect/>
          </a:stretch>
        </p:blipFill>
        <p:spPr>
          <a:xfrm>
            <a:off x="834825" y="1853850"/>
            <a:ext cx="7421599" cy="3158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a:xfrm>
            <a:off x="729450" y="12049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tr" sz="2440"/>
              <a:t>Considerations When Using Artificial Intelligence Tools to Create Educational Content:</a:t>
            </a:r>
            <a:endParaRPr sz="2440"/>
          </a:p>
        </p:txBody>
      </p:sp>
      <p:sp>
        <p:nvSpPr>
          <p:cNvPr id="197" name="Google Shape;197;p28"/>
          <p:cNvSpPr txBox="1">
            <a:spLocks noGrp="1"/>
          </p:cNvSpPr>
          <p:nvPr>
            <p:ph type="body" idx="1"/>
          </p:nvPr>
        </p:nvSpPr>
        <p:spPr>
          <a:xfrm>
            <a:off x="729450" y="2078875"/>
            <a:ext cx="7688700" cy="2655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tr" sz="1800"/>
              <a:t>AI Model Limitations and Mistakes</a:t>
            </a:r>
            <a:endParaRPr sz="1500"/>
          </a:p>
          <a:p>
            <a:pPr marL="457200" lvl="0" indent="-342900" algn="l" rtl="0">
              <a:spcBef>
                <a:spcPts val="0"/>
              </a:spcBef>
              <a:spcAft>
                <a:spcPts val="0"/>
              </a:spcAft>
              <a:buSzPts val="1800"/>
              <a:buChar char="●"/>
            </a:pPr>
            <a:r>
              <a:rPr lang="tr" sz="1800"/>
              <a:t>Importance of Model Updates</a:t>
            </a:r>
            <a:endParaRPr sz="1800"/>
          </a:p>
          <a:p>
            <a:pPr marL="457200" lvl="0" indent="-342900" algn="l" rtl="0">
              <a:spcBef>
                <a:spcPts val="0"/>
              </a:spcBef>
              <a:spcAft>
                <a:spcPts val="0"/>
              </a:spcAft>
              <a:buSzPts val="1800"/>
              <a:buChar char="●"/>
            </a:pPr>
            <a:r>
              <a:rPr lang="tr" sz="1800"/>
              <a:t>Contextualization of AI Data</a:t>
            </a:r>
            <a:endParaRPr sz="1800"/>
          </a:p>
          <a:p>
            <a:pPr marL="457200" lvl="0" indent="-342900" algn="l" rtl="0">
              <a:spcBef>
                <a:spcPts val="0"/>
              </a:spcBef>
              <a:spcAft>
                <a:spcPts val="0"/>
              </a:spcAft>
              <a:buSzPts val="1800"/>
              <a:buChar char="●"/>
            </a:pPr>
            <a:r>
              <a:rPr lang="tr" sz="1800"/>
              <a:t>Human Oversight for Information</a:t>
            </a:r>
            <a:endParaRPr sz="1800"/>
          </a:p>
          <a:p>
            <a:pPr marL="457200" lvl="0" indent="-342900" algn="l" rtl="0">
              <a:spcBef>
                <a:spcPts val="0"/>
              </a:spcBef>
              <a:spcAft>
                <a:spcPts val="0"/>
              </a:spcAft>
              <a:buSzPts val="1800"/>
              <a:buChar char="●"/>
            </a:pPr>
            <a:r>
              <a:rPr lang="tr" sz="1800"/>
              <a:t>Ethical Considerations in AI Education</a:t>
            </a:r>
            <a:endParaRPr sz="1800"/>
          </a:p>
        </p:txBody>
      </p:sp>
      <p:sp>
        <p:nvSpPr>
          <p:cNvPr id="198" name="Google Shape;198;p28"/>
          <p:cNvSpPr txBox="1">
            <a:spLocks noGrp="1"/>
          </p:cNvSpPr>
          <p:nvPr>
            <p:ph type="title"/>
          </p:nvPr>
        </p:nvSpPr>
        <p:spPr>
          <a:xfrm>
            <a:off x="727650" y="574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Course Content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729450" y="12049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tr" sz="2440"/>
              <a:t>Other AI tools for Content Generation</a:t>
            </a:r>
            <a:endParaRPr sz="2440"/>
          </a:p>
        </p:txBody>
      </p:sp>
      <p:sp>
        <p:nvSpPr>
          <p:cNvPr id="204" name="Google Shape;204;p29"/>
          <p:cNvSpPr txBox="1">
            <a:spLocks noGrp="1"/>
          </p:cNvSpPr>
          <p:nvPr>
            <p:ph type="body" idx="1"/>
          </p:nvPr>
        </p:nvSpPr>
        <p:spPr>
          <a:xfrm>
            <a:off x="729450" y="1872050"/>
            <a:ext cx="7688700" cy="28623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tr" sz="1400" b="1"/>
              <a:t>Tutoria</a:t>
            </a:r>
            <a:r>
              <a:rPr lang="tr" sz="1400"/>
              <a:t> (</a:t>
            </a:r>
            <a:r>
              <a:rPr lang="tr" sz="1400" u="sng">
                <a:solidFill>
                  <a:schemeClr val="hlink"/>
                </a:solidFill>
                <a:hlinkClick r:id="rId3"/>
              </a:rPr>
              <a:t>https://www.tutorai.me</a:t>
            </a:r>
            <a:r>
              <a:rPr lang="tr" sz="1400"/>
              <a:t>): TutorAI is an AI-driven platform that allows users to quickly and easily learn about any topic of their choosing.</a:t>
            </a:r>
            <a:endParaRPr sz="1400"/>
          </a:p>
          <a:p>
            <a:pPr marL="457200" lvl="0" indent="-317500" algn="l" rtl="0">
              <a:spcBef>
                <a:spcPts val="0"/>
              </a:spcBef>
              <a:spcAft>
                <a:spcPts val="0"/>
              </a:spcAft>
              <a:buSzPts val="1400"/>
              <a:buChar char="●"/>
            </a:pPr>
            <a:r>
              <a:rPr lang="tr" sz="1400" b="1"/>
              <a:t>Mini Course Generator </a:t>
            </a:r>
            <a:r>
              <a:rPr lang="tr" sz="1400"/>
              <a:t>(</a:t>
            </a:r>
            <a:r>
              <a:rPr lang="tr" sz="1400" u="sng">
                <a:solidFill>
                  <a:schemeClr val="hlink"/>
                </a:solidFill>
                <a:hlinkClick r:id="rId4"/>
              </a:rPr>
              <a:t>https://minicoursegenerator.com</a:t>
            </a:r>
            <a:r>
              <a:rPr lang="tr" sz="1400"/>
              <a:t>): Mini Course Generator is a neat tool that makes it easy to create and publish short courses. </a:t>
            </a:r>
            <a:endParaRPr sz="1400"/>
          </a:p>
          <a:p>
            <a:pPr marL="457200" lvl="0" indent="-317500" algn="l" rtl="0">
              <a:spcBef>
                <a:spcPts val="0"/>
              </a:spcBef>
              <a:spcAft>
                <a:spcPts val="0"/>
              </a:spcAft>
              <a:buSzPts val="1400"/>
              <a:buChar char="●"/>
            </a:pPr>
            <a:r>
              <a:rPr lang="tr" sz="1400" b="1"/>
              <a:t>Coursebox</a:t>
            </a:r>
            <a:r>
              <a:rPr lang="tr" sz="1400"/>
              <a:t> (</a:t>
            </a:r>
            <a:r>
              <a:rPr lang="tr" sz="1400" u="sng">
                <a:solidFill>
                  <a:schemeClr val="hlink"/>
                </a:solidFill>
                <a:hlinkClick r:id="rId5"/>
              </a:rPr>
              <a:t>https://www.coursebox.ai</a:t>
            </a:r>
            <a:r>
              <a:rPr lang="tr" sz="1400"/>
              <a:t>): Coursebox is an AI Course Creator that makes it easy and fast to build your online course.</a:t>
            </a:r>
            <a:endParaRPr sz="1400"/>
          </a:p>
          <a:p>
            <a:pPr marL="457200" lvl="0" indent="-317500" algn="l" rtl="0">
              <a:spcBef>
                <a:spcPts val="0"/>
              </a:spcBef>
              <a:spcAft>
                <a:spcPts val="0"/>
              </a:spcAft>
              <a:buSzPts val="1400"/>
              <a:buChar char="●"/>
            </a:pPr>
            <a:r>
              <a:rPr lang="tr" sz="1400" b="1"/>
              <a:t>ChatPDF </a:t>
            </a:r>
            <a:r>
              <a:rPr lang="tr" sz="1400"/>
              <a:t>(</a:t>
            </a:r>
            <a:r>
              <a:rPr lang="tr" sz="1400" u="sng">
                <a:solidFill>
                  <a:schemeClr val="hlink"/>
                </a:solidFill>
                <a:hlinkClick r:id="rId6"/>
              </a:rPr>
              <a:t>https://www.chatpdf.com</a:t>
            </a:r>
            <a:r>
              <a:rPr lang="tr" sz="1400"/>
              <a:t>): ChatPDF is a free, online tool that can assist you with any PDF-reading task. By uploading your PDF file to the platform, you’ll receive an AI-generated summary and potential questions you could ask, to help you learn more from your document.</a:t>
            </a:r>
            <a:endParaRPr sz="1400"/>
          </a:p>
        </p:txBody>
      </p:sp>
      <p:sp>
        <p:nvSpPr>
          <p:cNvPr id="205" name="Google Shape;205;p29"/>
          <p:cNvSpPr txBox="1">
            <a:spLocks noGrp="1"/>
          </p:cNvSpPr>
          <p:nvPr>
            <p:ph type="title"/>
          </p:nvPr>
        </p:nvSpPr>
        <p:spPr>
          <a:xfrm>
            <a:off x="727650" y="574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Course Content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0"/>
          <p:cNvSpPr txBox="1">
            <a:spLocks noGrp="1"/>
          </p:cNvSpPr>
          <p:nvPr>
            <p:ph type="body" idx="1"/>
          </p:nvPr>
        </p:nvSpPr>
        <p:spPr>
          <a:xfrm>
            <a:off x="7504025" y="3242125"/>
            <a:ext cx="841800" cy="444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tr" sz="2000" b="1">
                <a:solidFill>
                  <a:schemeClr val="dk2"/>
                </a:solidFill>
                <a:latin typeface="Calibri"/>
                <a:ea typeface="Calibri"/>
                <a:cs typeface="Calibri"/>
                <a:sym typeface="Calibri"/>
              </a:rPr>
              <a:t>PlusAI</a:t>
            </a:r>
            <a:r>
              <a:rPr lang="tr" sz="1900" b="1">
                <a:solidFill>
                  <a:schemeClr val="dk2"/>
                </a:solidFill>
                <a:latin typeface="Calibri"/>
                <a:ea typeface="Calibri"/>
                <a:cs typeface="Calibri"/>
                <a:sym typeface="Calibri"/>
              </a:rPr>
              <a:t> </a:t>
            </a:r>
            <a:endParaRPr sz="1900" b="1">
              <a:solidFill>
                <a:schemeClr val="dk2"/>
              </a:solidFill>
              <a:latin typeface="Calibri"/>
              <a:ea typeface="Calibri"/>
              <a:cs typeface="Calibri"/>
              <a:sym typeface="Calibri"/>
            </a:endParaRPr>
          </a:p>
        </p:txBody>
      </p:sp>
      <p:pic>
        <p:nvPicPr>
          <p:cNvPr id="211" name="Google Shape;211;p30"/>
          <p:cNvPicPr preferRelativeResize="0"/>
          <p:nvPr/>
        </p:nvPicPr>
        <p:blipFill>
          <a:blip r:embed="rId3">
            <a:alphaModFix/>
          </a:blip>
          <a:stretch>
            <a:fillRect/>
          </a:stretch>
        </p:blipFill>
        <p:spPr>
          <a:xfrm>
            <a:off x="626175" y="2710775"/>
            <a:ext cx="2154834" cy="669375"/>
          </a:xfrm>
          <a:prstGeom prst="rect">
            <a:avLst/>
          </a:prstGeom>
          <a:noFill/>
          <a:ln>
            <a:noFill/>
          </a:ln>
        </p:spPr>
      </p:pic>
      <p:pic>
        <p:nvPicPr>
          <p:cNvPr id="212" name="Google Shape;212;p30"/>
          <p:cNvPicPr preferRelativeResize="0"/>
          <p:nvPr/>
        </p:nvPicPr>
        <p:blipFill>
          <a:blip r:embed="rId4">
            <a:alphaModFix/>
          </a:blip>
          <a:stretch>
            <a:fillRect/>
          </a:stretch>
        </p:blipFill>
        <p:spPr>
          <a:xfrm>
            <a:off x="5155750" y="2464925"/>
            <a:ext cx="1510200" cy="1450850"/>
          </a:xfrm>
          <a:prstGeom prst="rect">
            <a:avLst/>
          </a:prstGeom>
          <a:noFill/>
          <a:ln>
            <a:noFill/>
          </a:ln>
        </p:spPr>
      </p:pic>
      <p:sp>
        <p:nvSpPr>
          <p:cNvPr id="213" name="Google Shape;213;p30"/>
          <p:cNvSpPr txBox="1">
            <a:spLocks noGrp="1"/>
          </p:cNvSpPr>
          <p:nvPr>
            <p:ph type="body" idx="1"/>
          </p:nvPr>
        </p:nvSpPr>
        <p:spPr>
          <a:xfrm>
            <a:off x="6525025" y="2819050"/>
            <a:ext cx="432600" cy="5937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None/>
            </a:pPr>
            <a:r>
              <a:rPr lang="tr" sz="3000"/>
              <a:t>+</a:t>
            </a:r>
            <a:endParaRPr sz="3000"/>
          </a:p>
        </p:txBody>
      </p:sp>
      <p:pic>
        <p:nvPicPr>
          <p:cNvPr id="214" name="Google Shape;214;p30"/>
          <p:cNvPicPr preferRelativeResize="0"/>
          <p:nvPr/>
        </p:nvPicPr>
        <p:blipFill>
          <a:blip r:embed="rId5">
            <a:alphaModFix/>
          </a:blip>
          <a:stretch>
            <a:fillRect/>
          </a:stretch>
        </p:blipFill>
        <p:spPr>
          <a:xfrm>
            <a:off x="6907963" y="2504813"/>
            <a:ext cx="1510200" cy="540967"/>
          </a:xfrm>
          <a:prstGeom prst="rect">
            <a:avLst/>
          </a:prstGeom>
          <a:noFill/>
          <a:ln>
            <a:noFill/>
          </a:ln>
        </p:spPr>
      </p:pic>
      <p:pic>
        <p:nvPicPr>
          <p:cNvPr id="215" name="Google Shape;215;p30"/>
          <p:cNvPicPr preferRelativeResize="0"/>
          <p:nvPr/>
        </p:nvPicPr>
        <p:blipFill>
          <a:blip r:embed="rId6">
            <a:alphaModFix/>
          </a:blip>
          <a:stretch>
            <a:fillRect/>
          </a:stretch>
        </p:blipFill>
        <p:spPr>
          <a:xfrm>
            <a:off x="7071425" y="3205150"/>
            <a:ext cx="432600" cy="432600"/>
          </a:xfrm>
          <a:prstGeom prst="rect">
            <a:avLst/>
          </a:prstGeom>
          <a:noFill/>
          <a:ln>
            <a:noFill/>
          </a:ln>
        </p:spPr>
      </p:pic>
      <p:pic>
        <p:nvPicPr>
          <p:cNvPr id="216" name="Google Shape;216;p30"/>
          <p:cNvPicPr preferRelativeResize="0"/>
          <p:nvPr/>
        </p:nvPicPr>
        <p:blipFill>
          <a:blip r:embed="rId7">
            <a:alphaModFix/>
          </a:blip>
          <a:stretch>
            <a:fillRect/>
          </a:stretch>
        </p:blipFill>
        <p:spPr>
          <a:xfrm>
            <a:off x="3500175" y="2693870"/>
            <a:ext cx="1250099" cy="703192"/>
          </a:xfrm>
          <a:prstGeom prst="rect">
            <a:avLst/>
          </a:prstGeom>
          <a:noFill/>
          <a:ln>
            <a:noFill/>
          </a:ln>
        </p:spPr>
      </p:pic>
      <p:sp>
        <p:nvSpPr>
          <p:cNvPr id="217" name="Google Shape;217;p30"/>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Presentations with AI</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1"/>
          <p:cNvPicPr preferRelativeResize="0"/>
          <p:nvPr/>
        </p:nvPicPr>
        <p:blipFill>
          <a:blip r:embed="rId3">
            <a:alphaModFix/>
          </a:blip>
          <a:stretch>
            <a:fillRect/>
          </a:stretch>
        </p:blipFill>
        <p:spPr>
          <a:xfrm>
            <a:off x="727650" y="1533975"/>
            <a:ext cx="2154834" cy="669375"/>
          </a:xfrm>
          <a:prstGeom prst="rect">
            <a:avLst/>
          </a:prstGeom>
          <a:noFill/>
          <a:ln>
            <a:noFill/>
          </a:ln>
        </p:spPr>
      </p:pic>
      <p:pic>
        <p:nvPicPr>
          <p:cNvPr id="223" name="Google Shape;223;p31"/>
          <p:cNvPicPr preferRelativeResize="0"/>
          <p:nvPr/>
        </p:nvPicPr>
        <p:blipFill>
          <a:blip r:embed="rId4">
            <a:alphaModFix/>
          </a:blip>
          <a:stretch>
            <a:fillRect/>
          </a:stretch>
        </p:blipFill>
        <p:spPr>
          <a:xfrm>
            <a:off x="4316573" y="1270000"/>
            <a:ext cx="3822675" cy="3654925"/>
          </a:xfrm>
          <a:prstGeom prst="rect">
            <a:avLst/>
          </a:prstGeom>
          <a:noFill/>
          <a:ln>
            <a:noFill/>
          </a:ln>
        </p:spPr>
      </p:pic>
      <p:sp>
        <p:nvSpPr>
          <p:cNvPr id="224" name="Google Shape;224;p31"/>
          <p:cNvSpPr/>
          <p:nvPr/>
        </p:nvSpPr>
        <p:spPr>
          <a:xfrm>
            <a:off x="4392800" y="1619500"/>
            <a:ext cx="3822600" cy="410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25" name="Google Shape;225;p31"/>
          <p:cNvSpPr/>
          <p:nvPr/>
        </p:nvSpPr>
        <p:spPr>
          <a:xfrm>
            <a:off x="4392800" y="2071300"/>
            <a:ext cx="3822600" cy="458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26" name="Google Shape;226;p31"/>
          <p:cNvSpPr/>
          <p:nvPr/>
        </p:nvSpPr>
        <p:spPr>
          <a:xfrm>
            <a:off x="4392800" y="2571700"/>
            <a:ext cx="3822600" cy="1876800"/>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27" name="Google Shape;227;p31"/>
          <p:cNvSpPr/>
          <p:nvPr/>
        </p:nvSpPr>
        <p:spPr>
          <a:xfrm>
            <a:off x="4392800" y="4552950"/>
            <a:ext cx="3822600" cy="4101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28" name="Google Shape;228;p31"/>
          <p:cNvSpPr txBox="1"/>
          <p:nvPr/>
        </p:nvSpPr>
        <p:spPr>
          <a:xfrm>
            <a:off x="727650" y="2432725"/>
            <a:ext cx="3352500" cy="1539300"/>
          </a:xfrm>
          <a:prstGeom prst="rect">
            <a:avLst/>
          </a:prstGeom>
          <a:noFill/>
          <a:ln>
            <a:noFill/>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Clr>
                <a:schemeClr val="accent1"/>
              </a:buClr>
              <a:buSzPts val="1600"/>
              <a:buFont typeface="Lato"/>
              <a:buChar char="●"/>
            </a:pPr>
            <a:r>
              <a:rPr lang="tr" sz="1600">
                <a:solidFill>
                  <a:schemeClr val="accent1"/>
                </a:solidFill>
                <a:latin typeface="Lato"/>
                <a:ea typeface="Lato"/>
                <a:cs typeface="Lato"/>
                <a:sym typeface="Lato"/>
              </a:rPr>
              <a:t>Choose a topic</a:t>
            </a:r>
            <a:endParaRPr sz="1600">
              <a:solidFill>
                <a:schemeClr val="accent1"/>
              </a:solidFill>
              <a:latin typeface="Lato"/>
              <a:ea typeface="Lato"/>
              <a:cs typeface="Lato"/>
              <a:sym typeface="Lato"/>
            </a:endParaRPr>
          </a:p>
          <a:p>
            <a:pPr marL="457200" lvl="0" indent="-330200" algn="l" rtl="0">
              <a:lnSpc>
                <a:spcPct val="150000"/>
              </a:lnSpc>
              <a:spcBef>
                <a:spcPts val="0"/>
              </a:spcBef>
              <a:spcAft>
                <a:spcPts val="0"/>
              </a:spcAft>
              <a:buClr>
                <a:schemeClr val="accent1"/>
              </a:buClr>
              <a:buSzPts val="1600"/>
              <a:buFont typeface="Lato"/>
              <a:buChar char="●"/>
            </a:pPr>
            <a:r>
              <a:rPr lang="tr" sz="1600">
                <a:solidFill>
                  <a:schemeClr val="accent1"/>
                </a:solidFill>
                <a:latin typeface="Lato"/>
                <a:ea typeface="Lato"/>
                <a:cs typeface="Lato"/>
                <a:sym typeface="Lato"/>
              </a:rPr>
              <a:t>Specify options</a:t>
            </a:r>
            <a:endParaRPr sz="1600">
              <a:solidFill>
                <a:schemeClr val="accent1"/>
              </a:solidFill>
              <a:latin typeface="Lato"/>
              <a:ea typeface="Lato"/>
              <a:cs typeface="Lato"/>
              <a:sym typeface="Lato"/>
            </a:endParaRPr>
          </a:p>
          <a:p>
            <a:pPr marL="457200" lvl="0" indent="-330200" algn="l" rtl="0">
              <a:lnSpc>
                <a:spcPct val="150000"/>
              </a:lnSpc>
              <a:spcBef>
                <a:spcPts val="0"/>
              </a:spcBef>
              <a:spcAft>
                <a:spcPts val="0"/>
              </a:spcAft>
              <a:buClr>
                <a:schemeClr val="accent1"/>
              </a:buClr>
              <a:buSzPts val="1600"/>
              <a:buFont typeface="Lato"/>
              <a:buChar char="●"/>
            </a:pPr>
            <a:r>
              <a:rPr lang="tr" sz="1600">
                <a:solidFill>
                  <a:schemeClr val="accent1"/>
                </a:solidFill>
                <a:latin typeface="Lato"/>
                <a:ea typeface="Lato"/>
                <a:cs typeface="Lato"/>
                <a:sym typeface="Lato"/>
              </a:rPr>
              <a:t>Select a style</a:t>
            </a:r>
            <a:endParaRPr sz="1600">
              <a:solidFill>
                <a:schemeClr val="accent1"/>
              </a:solidFill>
              <a:latin typeface="Lato"/>
              <a:ea typeface="Lato"/>
              <a:cs typeface="Lato"/>
              <a:sym typeface="Lato"/>
            </a:endParaRPr>
          </a:p>
          <a:p>
            <a:pPr marL="457200" lvl="0" indent="-330200" algn="l" rtl="0">
              <a:lnSpc>
                <a:spcPct val="150000"/>
              </a:lnSpc>
              <a:spcBef>
                <a:spcPts val="0"/>
              </a:spcBef>
              <a:spcAft>
                <a:spcPts val="0"/>
              </a:spcAft>
              <a:buClr>
                <a:schemeClr val="accent1"/>
              </a:buClr>
              <a:buSzPts val="1600"/>
              <a:buFont typeface="Lato"/>
              <a:buChar char="●"/>
            </a:pPr>
            <a:r>
              <a:rPr lang="tr" sz="1600">
                <a:solidFill>
                  <a:schemeClr val="accent1"/>
                </a:solidFill>
                <a:latin typeface="Lato"/>
                <a:ea typeface="Lato"/>
                <a:cs typeface="Lato"/>
                <a:sym typeface="Lato"/>
              </a:rPr>
              <a:t>Generate the presentation</a:t>
            </a:r>
            <a:endParaRPr sz="1600">
              <a:solidFill>
                <a:schemeClr val="accent1"/>
              </a:solidFill>
              <a:latin typeface="Lato"/>
              <a:ea typeface="Lato"/>
              <a:cs typeface="Lato"/>
              <a:sym typeface="Lato"/>
            </a:endParaRPr>
          </a:p>
        </p:txBody>
      </p:sp>
      <p:sp>
        <p:nvSpPr>
          <p:cNvPr id="229" name="Google Shape;229;p31"/>
          <p:cNvSpPr txBox="1"/>
          <p:nvPr/>
        </p:nvSpPr>
        <p:spPr>
          <a:xfrm>
            <a:off x="727650" y="40762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
              <a:t>https://wepik.com/ai-presentations</a:t>
            </a:r>
            <a:endParaRPr/>
          </a:p>
        </p:txBody>
      </p:sp>
      <p:sp>
        <p:nvSpPr>
          <p:cNvPr id="230" name="Google Shape;230;p31"/>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Presentations with AI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727650" y="13313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Outline</a:t>
            </a:r>
            <a:endParaRPr/>
          </a:p>
        </p:txBody>
      </p:sp>
      <p:sp>
        <p:nvSpPr>
          <p:cNvPr id="93" name="Google Shape;93;p14"/>
          <p:cNvSpPr txBox="1">
            <a:spLocks noGrp="1"/>
          </p:cNvSpPr>
          <p:nvPr>
            <p:ph type="body" idx="1"/>
          </p:nvPr>
        </p:nvSpPr>
        <p:spPr>
          <a:xfrm>
            <a:off x="727650" y="2017375"/>
            <a:ext cx="7688700" cy="2691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tr" sz="1800" b="1"/>
              <a:t>Creating Course Content</a:t>
            </a:r>
            <a:endParaRPr sz="1800" b="1"/>
          </a:p>
          <a:p>
            <a:pPr marL="914400" lvl="1" indent="-330200" algn="l" rtl="0">
              <a:spcBef>
                <a:spcPts val="0"/>
              </a:spcBef>
              <a:spcAft>
                <a:spcPts val="0"/>
              </a:spcAft>
              <a:buSzPts val="1600"/>
              <a:buChar char="○"/>
            </a:pPr>
            <a:r>
              <a:rPr lang="tr" sz="1600"/>
              <a:t>Which AI tools can be used to search for and create course content?</a:t>
            </a:r>
            <a:endParaRPr sz="1600"/>
          </a:p>
          <a:p>
            <a:pPr marL="457200" lvl="0" indent="-342900" algn="l" rtl="0">
              <a:spcBef>
                <a:spcPts val="0"/>
              </a:spcBef>
              <a:spcAft>
                <a:spcPts val="0"/>
              </a:spcAft>
              <a:buSzPts val="1800"/>
              <a:buChar char="●"/>
            </a:pPr>
            <a:r>
              <a:rPr lang="tr" sz="1800" b="1"/>
              <a:t>Creating Media</a:t>
            </a:r>
            <a:endParaRPr sz="1800" b="1"/>
          </a:p>
          <a:p>
            <a:pPr marL="914400" lvl="1" indent="-342900" algn="l" rtl="0">
              <a:spcBef>
                <a:spcPts val="0"/>
              </a:spcBef>
              <a:spcAft>
                <a:spcPts val="0"/>
              </a:spcAft>
              <a:buSzPts val="1800"/>
              <a:buChar char="○"/>
            </a:pPr>
            <a:r>
              <a:rPr lang="tr" sz="1600"/>
              <a:t>Which AI tools can be used for creating presentation slides?</a:t>
            </a:r>
            <a:endParaRPr sz="1800" b="1"/>
          </a:p>
          <a:p>
            <a:pPr marL="914400" lvl="1" indent="-330200" algn="l" rtl="0">
              <a:spcBef>
                <a:spcPts val="0"/>
              </a:spcBef>
              <a:spcAft>
                <a:spcPts val="0"/>
              </a:spcAft>
              <a:buSzPts val="1600"/>
              <a:buChar char="○"/>
            </a:pPr>
            <a:r>
              <a:rPr lang="tr" sz="1600"/>
              <a:t>Which AI tools can be used for creating images related to course content?</a:t>
            </a:r>
            <a:endParaRPr sz="1600"/>
          </a:p>
          <a:p>
            <a:pPr marL="914400" lvl="1" indent="-330200" algn="l" rtl="0">
              <a:spcBef>
                <a:spcPts val="0"/>
              </a:spcBef>
              <a:spcAft>
                <a:spcPts val="0"/>
              </a:spcAft>
              <a:buSzPts val="1600"/>
              <a:buChar char="○"/>
            </a:pPr>
            <a:r>
              <a:rPr lang="tr" sz="1600"/>
              <a:t>Which AI tools can be used for creating animations and videos?</a:t>
            </a:r>
            <a:endParaRPr sz="1600"/>
          </a:p>
          <a:p>
            <a:pPr marL="457200" lvl="0" indent="-342900" algn="l" rtl="0">
              <a:spcBef>
                <a:spcPts val="0"/>
              </a:spcBef>
              <a:spcAft>
                <a:spcPts val="0"/>
              </a:spcAft>
              <a:buSzPts val="1800"/>
              <a:buChar char="●"/>
            </a:pPr>
            <a:r>
              <a:rPr lang="tr" sz="1800" b="1"/>
              <a:t>Creating a Complete Course Module Using the Created Content and Visuals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2"/>
          <p:cNvSpPr txBox="1">
            <a:spLocks noGrp="1"/>
          </p:cNvSpPr>
          <p:nvPr>
            <p:ph type="body" idx="1"/>
          </p:nvPr>
        </p:nvSpPr>
        <p:spPr>
          <a:xfrm>
            <a:off x="2847050" y="3186525"/>
            <a:ext cx="841800" cy="444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tr" sz="2000" b="1">
                <a:solidFill>
                  <a:schemeClr val="dk2"/>
                </a:solidFill>
                <a:latin typeface="Calibri"/>
                <a:ea typeface="Calibri"/>
                <a:cs typeface="Calibri"/>
                <a:sym typeface="Calibri"/>
              </a:rPr>
              <a:t>PlusAI</a:t>
            </a:r>
            <a:r>
              <a:rPr lang="tr" sz="1900" b="1">
                <a:solidFill>
                  <a:schemeClr val="dk2"/>
                </a:solidFill>
                <a:latin typeface="Calibri"/>
                <a:ea typeface="Calibri"/>
                <a:cs typeface="Calibri"/>
                <a:sym typeface="Calibri"/>
              </a:rPr>
              <a:t> </a:t>
            </a:r>
            <a:endParaRPr sz="1900" b="1">
              <a:solidFill>
                <a:schemeClr val="dk2"/>
              </a:solidFill>
              <a:latin typeface="Calibri"/>
              <a:ea typeface="Calibri"/>
              <a:cs typeface="Calibri"/>
              <a:sym typeface="Calibri"/>
            </a:endParaRPr>
          </a:p>
        </p:txBody>
      </p:sp>
      <p:pic>
        <p:nvPicPr>
          <p:cNvPr id="236" name="Google Shape;236;p32"/>
          <p:cNvPicPr preferRelativeResize="0"/>
          <p:nvPr/>
        </p:nvPicPr>
        <p:blipFill>
          <a:blip r:embed="rId3">
            <a:alphaModFix/>
          </a:blip>
          <a:stretch>
            <a:fillRect/>
          </a:stretch>
        </p:blipFill>
        <p:spPr>
          <a:xfrm>
            <a:off x="498775" y="2409325"/>
            <a:ext cx="1510200" cy="1450850"/>
          </a:xfrm>
          <a:prstGeom prst="rect">
            <a:avLst/>
          </a:prstGeom>
          <a:noFill/>
          <a:ln>
            <a:noFill/>
          </a:ln>
        </p:spPr>
      </p:pic>
      <p:sp>
        <p:nvSpPr>
          <p:cNvPr id="237" name="Google Shape;237;p32"/>
          <p:cNvSpPr txBox="1">
            <a:spLocks noGrp="1"/>
          </p:cNvSpPr>
          <p:nvPr>
            <p:ph type="body" idx="1"/>
          </p:nvPr>
        </p:nvSpPr>
        <p:spPr>
          <a:xfrm>
            <a:off x="1868050" y="2763450"/>
            <a:ext cx="432600" cy="5937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None/>
            </a:pPr>
            <a:r>
              <a:rPr lang="tr" sz="3000"/>
              <a:t>+</a:t>
            </a:r>
            <a:endParaRPr sz="3000"/>
          </a:p>
        </p:txBody>
      </p:sp>
      <p:pic>
        <p:nvPicPr>
          <p:cNvPr id="238" name="Google Shape;238;p32"/>
          <p:cNvPicPr preferRelativeResize="0"/>
          <p:nvPr/>
        </p:nvPicPr>
        <p:blipFill>
          <a:blip r:embed="rId4">
            <a:alphaModFix/>
          </a:blip>
          <a:stretch>
            <a:fillRect/>
          </a:stretch>
        </p:blipFill>
        <p:spPr>
          <a:xfrm>
            <a:off x="2250988" y="2449213"/>
            <a:ext cx="1510200" cy="540967"/>
          </a:xfrm>
          <a:prstGeom prst="rect">
            <a:avLst/>
          </a:prstGeom>
          <a:noFill/>
          <a:ln>
            <a:noFill/>
          </a:ln>
        </p:spPr>
      </p:pic>
      <p:pic>
        <p:nvPicPr>
          <p:cNvPr id="239" name="Google Shape;239;p32"/>
          <p:cNvPicPr preferRelativeResize="0"/>
          <p:nvPr/>
        </p:nvPicPr>
        <p:blipFill>
          <a:blip r:embed="rId5">
            <a:alphaModFix/>
          </a:blip>
          <a:stretch>
            <a:fillRect/>
          </a:stretch>
        </p:blipFill>
        <p:spPr>
          <a:xfrm>
            <a:off x="2414450" y="3149550"/>
            <a:ext cx="432600" cy="432600"/>
          </a:xfrm>
          <a:prstGeom prst="rect">
            <a:avLst/>
          </a:prstGeom>
          <a:noFill/>
          <a:ln>
            <a:noFill/>
          </a:ln>
        </p:spPr>
      </p:pic>
      <p:sp>
        <p:nvSpPr>
          <p:cNvPr id="240" name="Google Shape;240;p32"/>
          <p:cNvSpPr txBox="1"/>
          <p:nvPr/>
        </p:nvSpPr>
        <p:spPr>
          <a:xfrm>
            <a:off x="2490725" y="1821775"/>
            <a:ext cx="1198200" cy="431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tr" sz="1600" b="1">
                <a:solidFill>
                  <a:schemeClr val="accent1"/>
                </a:solidFill>
                <a:latin typeface="Lato"/>
                <a:ea typeface="Lato"/>
                <a:cs typeface="Lato"/>
                <a:sym typeface="Lato"/>
              </a:rPr>
              <a:t>Extensions</a:t>
            </a:r>
            <a:endParaRPr sz="1600" b="1">
              <a:solidFill>
                <a:schemeClr val="accent1"/>
              </a:solidFill>
              <a:latin typeface="Lato"/>
              <a:ea typeface="Lato"/>
              <a:cs typeface="Lato"/>
              <a:sym typeface="Lato"/>
            </a:endParaRPr>
          </a:p>
        </p:txBody>
      </p:sp>
      <p:pic>
        <p:nvPicPr>
          <p:cNvPr id="241" name="Google Shape;241;p32"/>
          <p:cNvPicPr preferRelativeResize="0"/>
          <p:nvPr/>
        </p:nvPicPr>
        <p:blipFill>
          <a:blip r:embed="rId6">
            <a:alphaModFix/>
          </a:blip>
          <a:stretch>
            <a:fillRect/>
          </a:stretch>
        </p:blipFill>
        <p:spPr>
          <a:xfrm>
            <a:off x="4684956" y="2734650"/>
            <a:ext cx="3723820" cy="865350"/>
          </a:xfrm>
          <a:prstGeom prst="rect">
            <a:avLst/>
          </a:prstGeom>
          <a:noFill/>
          <a:ln>
            <a:noFill/>
          </a:ln>
        </p:spPr>
      </p:pic>
      <p:sp>
        <p:nvSpPr>
          <p:cNvPr id="242" name="Google Shape;242;p32"/>
          <p:cNvSpPr txBox="1"/>
          <p:nvPr/>
        </p:nvSpPr>
        <p:spPr>
          <a:xfrm>
            <a:off x="4572000" y="1550000"/>
            <a:ext cx="3723900" cy="800400"/>
          </a:xfrm>
          <a:prstGeom prst="rect">
            <a:avLst/>
          </a:prstGeom>
          <a:noFill/>
          <a:ln>
            <a:noFill/>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Clr>
                <a:schemeClr val="accent1"/>
              </a:buClr>
              <a:buSzPts val="1600"/>
              <a:buFont typeface="Lato"/>
              <a:buChar char="●"/>
            </a:pPr>
            <a:r>
              <a:rPr lang="tr" sz="1600">
                <a:solidFill>
                  <a:schemeClr val="accent1"/>
                </a:solidFill>
                <a:latin typeface="Lato"/>
                <a:ea typeface="Lato"/>
                <a:cs typeface="Lato"/>
                <a:sym typeface="Lato"/>
              </a:rPr>
              <a:t>Create a new blank presentation</a:t>
            </a:r>
            <a:endParaRPr sz="1600">
              <a:solidFill>
                <a:schemeClr val="accent1"/>
              </a:solidFill>
              <a:latin typeface="Lato"/>
              <a:ea typeface="Lato"/>
              <a:cs typeface="Lato"/>
              <a:sym typeface="Lato"/>
            </a:endParaRPr>
          </a:p>
          <a:p>
            <a:pPr marL="457200" lvl="0" indent="-330200" algn="l" rtl="0">
              <a:lnSpc>
                <a:spcPct val="150000"/>
              </a:lnSpc>
              <a:spcBef>
                <a:spcPts val="0"/>
              </a:spcBef>
              <a:spcAft>
                <a:spcPts val="0"/>
              </a:spcAft>
              <a:buClr>
                <a:schemeClr val="accent1"/>
              </a:buClr>
              <a:buSzPts val="1600"/>
              <a:buFont typeface="Lato"/>
              <a:buChar char="●"/>
            </a:pPr>
            <a:r>
              <a:rPr lang="tr" sz="1600">
                <a:solidFill>
                  <a:schemeClr val="accent1"/>
                </a:solidFill>
                <a:latin typeface="Lato"/>
                <a:ea typeface="Lato"/>
                <a:cs typeface="Lato"/>
                <a:sym typeface="Lato"/>
              </a:rPr>
              <a:t>Extensions - Get an extension</a:t>
            </a:r>
            <a:endParaRPr sz="1600">
              <a:solidFill>
                <a:schemeClr val="accent1"/>
              </a:solidFill>
              <a:latin typeface="Lato"/>
              <a:ea typeface="Lato"/>
              <a:cs typeface="Lato"/>
              <a:sym typeface="Lato"/>
            </a:endParaRPr>
          </a:p>
        </p:txBody>
      </p:sp>
      <p:sp>
        <p:nvSpPr>
          <p:cNvPr id="243" name="Google Shape;243;p32"/>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Presentations with AI</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3"/>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Presentations with AI</a:t>
            </a:r>
            <a:endParaRPr/>
          </a:p>
        </p:txBody>
      </p:sp>
      <p:sp>
        <p:nvSpPr>
          <p:cNvPr id="249" name="Google Shape;249;p33"/>
          <p:cNvSpPr txBox="1"/>
          <p:nvPr/>
        </p:nvSpPr>
        <p:spPr>
          <a:xfrm>
            <a:off x="5095875" y="2008750"/>
            <a:ext cx="3723900" cy="431100"/>
          </a:xfrm>
          <a:prstGeom prst="rect">
            <a:avLst/>
          </a:prstGeom>
          <a:noFill/>
          <a:ln>
            <a:noFill/>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Clr>
                <a:schemeClr val="accent1"/>
              </a:buClr>
              <a:buSzPts val="1600"/>
              <a:buFont typeface="Lato"/>
              <a:buChar char="●"/>
            </a:pPr>
            <a:r>
              <a:rPr lang="tr" sz="1600">
                <a:solidFill>
                  <a:schemeClr val="accent1"/>
                </a:solidFill>
                <a:latin typeface="Lato"/>
                <a:ea typeface="Lato"/>
                <a:cs typeface="Lato"/>
                <a:sym typeface="Lato"/>
              </a:rPr>
              <a:t>Install SlidesAI.io</a:t>
            </a:r>
            <a:endParaRPr sz="1600">
              <a:solidFill>
                <a:schemeClr val="accent1"/>
              </a:solidFill>
              <a:latin typeface="Lato"/>
              <a:ea typeface="Lato"/>
              <a:cs typeface="Lato"/>
              <a:sym typeface="Lato"/>
            </a:endParaRPr>
          </a:p>
        </p:txBody>
      </p:sp>
      <p:pic>
        <p:nvPicPr>
          <p:cNvPr id="250" name="Google Shape;250;p33"/>
          <p:cNvPicPr preferRelativeResize="0"/>
          <p:nvPr/>
        </p:nvPicPr>
        <p:blipFill>
          <a:blip r:embed="rId3">
            <a:alphaModFix/>
          </a:blip>
          <a:stretch>
            <a:fillRect/>
          </a:stretch>
        </p:blipFill>
        <p:spPr>
          <a:xfrm>
            <a:off x="416525" y="1613125"/>
            <a:ext cx="4679344" cy="2488299"/>
          </a:xfrm>
          <a:prstGeom prst="rect">
            <a:avLst/>
          </a:prstGeom>
          <a:noFill/>
          <a:ln>
            <a:noFill/>
          </a:ln>
        </p:spPr>
      </p:pic>
      <p:sp>
        <p:nvSpPr>
          <p:cNvPr id="251" name="Google Shape;251;p33"/>
          <p:cNvSpPr/>
          <p:nvPr/>
        </p:nvSpPr>
        <p:spPr>
          <a:xfrm>
            <a:off x="597725" y="2481400"/>
            <a:ext cx="1501500" cy="1431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4"/>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Presentations with AI</a:t>
            </a:r>
            <a:endParaRPr/>
          </a:p>
        </p:txBody>
      </p:sp>
      <p:sp>
        <p:nvSpPr>
          <p:cNvPr id="257" name="Google Shape;257;p34"/>
          <p:cNvSpPr txBox="1"/>
          <p:nvPr/>
        </p:nvSpPr>
        <p:spPr>
          <a:xfrm>
            <a:off x="5095875" y="2008750"/>
            <a:ext cx="3723900" cy="431100"/>
          </a:xfrm>
          <a:prstGeom prst="rect">
            <a:avLst/>
          </a:prstGeom>
          <a:noFill/>
          <a:ln>
            <a:noFill/>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Clr>
                <a:schemeClr val="accent1"/>
              </a:buClr>
              <a:buSzPts val="1600"/>
              <a:buFont typeface="Lato"/>
              <a:buChar char="●"/>
            </a:pPr>
            <a:r>
              <a:rPr lang="tr" sz="1600">
                <a:solidFill>
                  <a:schemeClr val="accent1"/>
                </a:solidFill>
                <a:latin typeface="Lato"/>
                <a:ea typeface="Lato"/>
                <a:cs typeface="Lato"/>
                <a:sym typeface="Lato"/>
              </a:rPr>
              <a:t>Click Generate Slides</a:t>
            </a:r>
            <a:endParaRPr sz="1600">
              <a:solidFill>
                <a:schemeClr val="accent1"/>
              </a:solidFill>
              <a:latin typeface="Lato"/>
              <a:ea typeface="Lato"/>
              <a:cs typeface="Lato"/>
              <a:sym typeface="Lato"/>
            </a:endParaRPr>
          </a:p>
        </p:txBody>
      </p:sp>
      <p:pic>
        <p:nvPicPr>
          <p:cNvPr id="258" name="Google Shape;258;p34"/>
          <p:cNvPicPr preferRelativeResize="0"/>
          <p:nvPr/>
        </p:nvPicPr>
        <p:blipFill>
          <a:blip r:embed="rId3">
            <a:alphaModFix/>
          </a:blip>
          <a:stretch>
            <a:fillRect/>
          </a:stretch>
        </p:blipFill>
        <p:spPr>
          <a:xfrm>
            <a:off x="535694" y="1579200"/>
            <a:ext cx="3743332" cy="1985100"/>
          </a:xfrm>
          <a:prstGeom prst="rect">
            <a:avLst/>
          </a:prstGeom>
          <a:noFill/>
          <a:ln>
            <a:noFill/>
          </a:ln>
        </p:spPr>
      </p:pic>
      <p:sp>
        <p:nvSpPr>
          <p:cNvPr id="259" name="Google Shape;259;p34"/>
          <p:cNvSpPr/>
          <p:nvPr/>
        </p:nvSpPr>
        <p:spPr>
          <a:xfrm>
            <a:off x="2585525" y="2571750"/>
            <a:ext cx="1693500" cy="250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5"/>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Presentations with AI</a:t>
            </a:r>
            <a:endParaRPr/>
          </a:p>
        </p:txBody>
      </p:sp>
      <p:sp>
        <p:nvSpPr>
          <p:cNvPr id="265" name="Google Shape;265;p35"/>
          <p:cNvSpPr txBox="1"/>
          <p:nvPr/>
        </p:nvSpPr>
        <p:spPr>
          <a:xfrm>
            <a:off x="6290375" y="1967050"/>
            <a:ext cx="2187300" cy="1539300"/>
          </a:xfrm>
          <a:prstGeom prst="rect">
            <a:avLst/>
          </a:prstGeom>
          <a:noFill/>
          <a:ln>
            <a:noFill/>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Clr>
                <a:schemeClr val="accent1"/>
              </a:buClr>
              <a:buSzPts val="1600"/>
              <a:buFont typeface="Lato"/>
              <a:buChar char="●"/>
            </a:pPr>
            <a:r>
              <a:rPr lang="tr" sz="1600">
                <a:solidFill>
                  <a:schemeClr val="accent1"/>
                </a:solidFill>
                <a:latin typeface="Lato"/>
                <a:ea typeface="Lato"/>
                <a:cs typeface="Lato"/>
                <a:sym typeface="Lato"/>
              </a:rPr>
              <a:t>Adjust Settings</a:t>
            </a:r>
            <a:endParaRPr sz="1600">
              <a:solidFill>
                <a:schemeClr val="accent1"/>
              </a:solidFill>
              <a:latin typeface="Lato"/>
              <a:ea typeface="Lato"/>
              <a:cs typeface="Lato"/>
              <a:sym typeface="Lato"/>
            </a:endParaRPr>
          </a:p>
          <a:p>
            <a:pPr marL="457200" lvl="0" indent="-330200" algn="l" rtl="0">
              <a:lnSpc>
                <a:spcPct val="150000"/>
              </a:lnSpc>
              <a:spcBef>
                <a:spcPts val="0"/>
              </a:spcBef>
              <a:spcAft>
                <a:spcPts val="0"/>
              </a:spcAft>
              <a:buClr>
                <a:schemeClr val="accent1"/>
              </a:buClr>
              <a:buSzPts val="1600"/>
              <a:buFont typeface="Lato"/>
              <a:buChar char="●"/>
            </a:pPr>
            <a:r>
              <a:rPr lang="tr" sz="1600">
                <a:solidFill>
                  <a:schemeClr val="accent1"/>
                </a:solidFill>
                <a:latin typeface="Lato"/>
                <a:ea typeface="Lato"/>
                <a:cs typeface="Lato"/>
                <a:sym typeface="Lato"/>
              </a:rPr>
              <a:t>From our own text or just writing a topic</a:t>
            </a:r>
            <a:endParaRPr sz="1600">
              <a:solidFill>
                <a:schemeClr val="accent1"/>
              </a:solidFill>
              <a:latin typeface="Lato"/>
              <a:ea typeface="Lato"/>
              <a:cs typeface="Lato"/>
              <a:sym typeface="Lato"/>
            </a:endParaRPr>
          </a:p>
        </p:txBody>
      </p:sp>
      <p:pic>
        <p:nvPicPr>
          <p:cNvPr id="266" name="Google Shape;266;p35"/>
          <p:cNvPicPr preferRelativeResize="0"/>
          <p:nvPr/>
        </p:nvPicPr>
        <p:blipFill>
          <a:blip r:embed="rId3">
            <a:alphaModFix/>
          </a:blip>
          <a:stretch>
            <a:fillRect/>
          </a:stretch>
        </p:blipFill>
        <p:spPr>
          <a:xfrm>
            <a:off x="782325" y="1480125"/>
            <a:ext cx="5198449" cy="2766750"/>
          </a:xfrm>
          <a:prstGeom prst="rect">
            <a:avLst/>
          </a:prstGeom>
          <a:noFill/>
          <a:ln>
            <a:noFill/>
          </a:ln>
        </p:spPr>
      </p:pic>
      <p:sp>
        <p:nvSpPr>
          <p:cNvPr id="267" name="Google Shape;267;p35"/>
          <p:cNvSpPr/>
          <p:nvPr/>
        </p:nvSpPr>
        <p:spPr>
          <a:xfrm>
            <a:off x="1876575" y="1869725"/>
            <a:ext cx="1693500" cy="250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6"/>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Presentations with AI</a:t>
            </a:r>
            <a:endParaRPr/>
          </a:p>
        </p:txBody>
      </p:sp>
      <p:sp>
        <p:nvSpPr>
          <p:cNvPr id="273" name="Google Shape;273;p36"/>
          <p:cNvSpPr txBox="1"/>
          <p:nvPr/>
        </p:nvSpPr>
        <p:spPr>
          <a:xfrm>
            <a:off x="548750" y="2043500"/>
            <a:ext cx="2947500" cy="800400"/>
          </a:xfrm>
          <a:prstGeom prst="rect">
            <a:avLst/>
          </a:prstGeom>
          <a:noFill/>
          <a:ln>
            <a:noFill/>
          </a:ln>
        </p:spPr>
        <p:txBody>
          <a:bodyPr spcFirstLastPara="1" wrap="square" lIns="91425" tIns="91425" rIns="91425" bIns="91425" anchor="t" anchorCtr="0">
            <a:spAutoFit/>
          </a:bodyPr>
          <a:lstStyle/>
          <a:p>
            <a:pPr marL="457200" lvl="0" indent="-330200" algn="l" rtl="0">
              <a:lnSpc>
                <a:spcPct val="150000"/>
              </a:lnSpc>
              <a:spcBef>
                <a:spcPts val="0"/>
              </a:spcBef>
              <a:spcAft>
                <a:spcPts val="0"/>
              </a:spcAft>
              <a:buClr>
                <a:schemeClr val="accent1"/>
              </a:buClr>
              <a:buSzPts val="1600"/>
              <a:buFont typeface="Lato"/>
              <a:buChar char="●"/>
            </a:pPr>
            <a:r>
              <a:rPr lang="tr" sz="1600">
                <a:solidFill>
                  <a:schemeClr val="accent1"/>
                </a:solidFill>
                <a:latin typeface="Lato"/>
                <a:ea typeface="Lato"/>
                <a:cs typeface="Lato"/>
                <a:sym typeface="Lato"/>
              </a:rPr>
              <a:t>Magic Write includes various AI tools</a:t>
            </a:r>
            <a:endParaRPr sz="1600">
              <a:solidFill>
                <a:schemeClr val="accent1"/>
              </a:solidFill>
              <a:latin typeface="Lato"/>
              <a:ea typeface="Lato"/>
              <a:cs typeface="Lato"/>
              <a:sym typeface="Lato"/>
            </a:endParaRPr>
          </a:p>
        </p:txBody>
      </p:sp>
      <p:pic>
        <p:nvPicPr>
          <p:cNvPr id="274" name="Google Shape;274;p36"/>
          <p:cNvPicPr preferRelativeResize="0"/>
          <p:nvPr/>
        </p:nvPicPr>
        <p:blipFill rotWithShape="1">
          <a:blip r:embed="rId3">
            <a:alphaModFix/>
          </a:blip>
          <a:srcRect t="12036" b="70247"/>
          <a:stretch/>
        </p:blipFill>
        <p:spPr>
          <a:xfrm>
            <a:off x="4317200" y="1526825"/>
            <a:ext cx="1813924" cy="910550"/>
          </a:xfrm>
          <a:prstGeom prst="rect">
            <a:avLst/>
          </a:prstGeom>
          <a:noFill/>
          <a:ln>
            <a:noFill/>
          </a:ln>
        </p:spPr>
      </p:pic>
      <p:pic>
        <p:nvPicPr>
          <p:cNvPr id="275" name="Google Shape;275;p36"/>
          <p:cNvPicPr preferRelativeResize="0"/>
          <p:nvPr/>
        </p:nvPicPr>
        <p:blipFill rotWithShape="1">
          <a:blip r:embed="rId3">
            <a:alphaModFix/>
          </a:blip>
          <a:srcRect t="83773"/>
          <a:stretch/>
        </p:blipFill>
        <p:spPr>
          <a:xfrm>
            <a:off x="6450250" y="3913223"/>
            <a:ext cx="1740988" cy="800398"/>
          </a:xfrm>
          <a:prstGeom prst="rect">
            <a:avLst/>
          </a:prstGeom>
          <a:noFill/>
          <a:ln>
            <a:noFill/>
          </a:ln>
        </p:spPr>
      </p:pic>
      <p:pic>
        <p:nvPicPr>
          <p:cNvPr id="276" name="Google Shape;276;p36"/>
          <p:cNvPicPr preferRelativeResize="0"/>
          <p:nvPr/>
        </p:nvPicPr>
        <p:blipFill rotWithShape="1">
          <a:blip r:embed="rId3">
            <a:alphaModFix/>
          </a:blip>
          <a:srcRect t="30546" b="51847"/>
          <a:stretch/>
        </p:blipFill>
        <p:spPr>
          <a:xfrm>
            <a:off x="6450250" y="1424925"/>
            <a:ext cx="2029601" cy="1012452"/>
          </a:xfrm>
          <a:prstGeom prst="rect">
            <a:avLst/>
          </a:prstGeom>
          <a:noFill/>
          <a:ln>
            <a:noFill/>
          </a:ln>
        </p:spPr>
      </p:pic>
      <p:pic>
        <p:nvPicPr>
          <p:cNvPr id="277" name="Google Shape;277;p36"/>
          <p:cNvPicPr preferRelativeResize="0"/>
          <p:nvPr/>
        </p:nvPicPr>
        <p:blipFill rotWithShape="1">
          <a:blip r:embed="rId3">
            <a:alphaModFix/>
          </a:blip>
          <a:srcRect t="47022" b="33611"/>
          <a:stretch/>
        </p:blipFill>
        <p:spPr>
          <a:xfrm>
            <a:off x="4317188" y="2657525"/>
            <a:ext cx="1845140" cy="1012452"/>
          </a:xfrm>
          <a:prstGeom prst="rect">
            <a:avLst/>
          </a:prstGeom>
          <a:noFill/>
          <a:ln>
            <a:noFill/>
          </a:ln>
        </p:spPr>
      </p:pic>
      <p:pic>
        <p:nvPicPr>
          <p:cNvPr id="278" name="Google Shape;278;p36"/>
          <p:cNvPicPr preferRelativeResize="0"/>
          <p:nvPr/>
        </p:nvPicPr>
        <p:blipFill rotWithShape="1">
          <a:blip r:embed="rId3">
            <a:alphaModFix/>
          </a:blip>
          <a:srcRect t="64978" b="16257"/>
          <a:stretch/>
        </p:blipFill>
        <p:spPr>
          <a:xfrm>
            <a:off x="6450246" y="2745488"/>
            <a:ext cx="1673355" cy="88963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7"/>
          <p:cNvSpPr txBox="1">
            <a:spLocks noGrp="1"/>
          </p:cNvSpPr>
          <p:nvPr>
            <p:ph type="body" idx="1"/>
          </p:nvPr>
        </p:nvSpPr>
        <p:spPr>
          <a:xfrm>
            <a:off x="729450" y="2078875"/>
            <a:ext cx="42036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tr"/>
              <a:t>Online design tool</a:t>
            </a:r>
            <a:endParaRPr/>
          </a:p>
          <a:p>
            <a:pPr marL="457200" lvl="0" indent="-311150" algn="l" rtl="0">
              <a:spcBef>
                <a:spcPts val="0"/>
              </a:spcBef>
              <a:spcAft>
                <a:spcPts val="0"/>
              </a:spcAft>
              <a:buSzPts val="1300"/>
              <a:buChar char="●"/>
            </a:pPr>
            <a:r>
              <a:rPr lang="tr"/>
              <a:t>Presentation, Video, Infographic, Social Media/Blog images, Posters, Videos, Educational Materials</a:t>
            </a:r>
            <a:endParaRPr/>
          </a:p>
          <a:p>
            <a:pPr marL="457200" lvl="0" indent="-311150" algn="l" rtl="0">
              <a:spcBef>
                <a:spcPts val="0"/>
              </a:spcBef>
              <a:spcAft>
                <a:spcPts val="0"/>
              </a:spcAft>
              <a:buSzPts val="1300"/>
              <a:buChar char="●"/>
            </a:pPr>
            <a:r>
              <a:rPr lang="tr"/>
              <a:t>Easy to use</a:t>
            </a:r>
            <a:endParaRPr/>
          </a:p>
          <a:p>
            <a:pPr marL="457200" lvl="0" indent="-311150" algn="l" rtl="0">
              <a:spcBef>
                <a:spcPts val="0"/>
              </a:spcBef>
              <a:spcAft>
                <a:spcPts val="0"/>
              </a:spcAft>
              <a:buSzPts val="1300"/>
              <a:buChar char="●"/>
            </a:pPr>
            <a:r>
              <a:rPr lang="tr"/>
              <a:t>There is a version for education</a:t>
            </a:r>
            <a:endParaRPr/>
          </a:p>
          <a:p>
            <a:pPr marL="457200" lvl="0" indent="-311150" algn="l" rtl="0">
              <a:spcBef>
                <a:spcPts val="0"/>
              </a:spcBef>
              <a:spcAft>
                <a:spcPts val="0"/>
              </a:spcAft>
              <a:buSzPts val="1300"/>
              <a:buChar char="●"/>
            </a:pPr>
            <a:r>
              <a:rPr lang="tr"/>
              <a:t>There are many templates available</a:t>
            </a:r>
            <a:endParaRPr/>
          </a:p>
          <a:p>
            <a:pPr marL="457200" marR="38100" lvl="0" indent="-311150" algn="l" rtl="0">
              <a:lnSpc>
                <a:spcPct val="128571"/>
              </a:lnSpc>
              <a:spcBef>
                <a:spcPts val="0"/>
              </a:spcBef>
              <a:spcAft>
                <a:spcPts val="0"/>
              </a:spcAft>
              <a:buSzPts val="1300"/>
              <a:buChar char="●"/>
            </a:pPr>
            <a:r>
              <a:rPr lang="tr"/>
              <a:t>AI powered apps</a:t>
            </a:r>
            <a:endParaRPr/>
          </a:p>
        </p:txBody>
      </p:sp>
      <p:pic>
        <p:nvPicPr>
          <p:cNvPr id="284" name="Google Shape;284;p37"/>
          <p:cNvPicPr preferRelativeResize="0"/>
          <p:nvPr/>
        </p:nvPicPr>
        <p:blipFill>
          <a:blip r:embed="rId3">
            <a:alphaModFix/>
          </a:blip>
          <a:stretch>
            <a:fillRect/>
          </a:stretch>
        </p:blipFill>
        <p:spPr>
          <a:xfrm>
            <a:off x="5085450" y="1777650"/>
            <a:ext cx="3906150" cy="2374589"/>
          </a:xfrm>
          <a:prstGeom prst="rect">
            <a:avLst/>
          </a:prstGeom>
          <a:noFill/>
          <a:ln>
            <a:noFill/>
          </a:ln>
        </p:spPr>
      </p:pic>
      <p:sp>
        <p:nvSpPr>
          <p:cNvPr id="285" name="Google Shape;285;p37"/>
          <p:cNvSpPr txBox="1"/>
          <p:nvPr/>
        </p:nvSpPr>
        <p:spPr>
          <a:xfrm>
            <a:off x="1022950" y="4339975"/>
            <a:ext cx="6510600" cy="492600"/>
          </a:xfrm>
          <a:prstGeom prst="rect">
            <a:avLst/>
          </a:prstGeom>
          <a:noFill/>
          <a:ln>
            <a:noFill/>
          </a:ln>
        </p:spPr>
        <p:txBody>
          <a:bodyPr spcFirstLastPara="1" wrap="square" lIns="91425" tIns="91425" rIns="91425" bIns="91425" anchor="t" anchorCtr="0">
            <a:spAutoFit/>
          </a:bodyPr>
          <a:lstStyle/>
          <a:p>
            <a:pPr marL="0" lvl="0" indent="0" algn="l" rtl="0">
              <a:lnSpc>
                <a:spcPct val="98181"/>
              </a:lnSpc>
              <a:spcBef>
                <a:spcPts val="1000"/>
              </a:spcBef>
              <a:spcAft>
                <a:spcPts val="0"/>
              </a:spcAft>
              <a:buNone/>
            </a:pPr>
            <a:r>
              <a:rPr lang="tr" sz="2000" u="sng">
                <a:solidFill>
                  <a:schemeClr val="accent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https://www.canva.com/education/teaching-resources/</a:t>
            </a:r>
            <a:endParaRPr/>
          </a:p>
        </p:txBody>
      </p:sp>
      <p:sp>
        <p:nvSpPr>
          <p:cNvPr id="286" name="Google Shape;286;p37"/>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Visuals, Audio and Video with AI</a:t>
            </a:r>
            <a:endParaRPr/>
          </a:p>
        </p:txBody>
      </p:sp>
      <p:sp>
        <p:nvSpPr>
          <p:cNvPr id="287" name="Google Shape;287;p37"/>
          <p:cNvSpPr txBox="1">
            <a:spLocks noGrp="1"/>
          </p:cNvSpPr>
          <p:nvPr>
            <p:ph type="title"/>
          </p:nvPr>
        </p:nvSpPr>
        <p:spPr>
          <a:xfrm>
            <a:off x="458375" y="1408725"/>
            <a:ext cx="2834400" cy="49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tr" sz="1840" u="sng"/>
              <a:t>Canva</a:t>
            </a:r>
            <a:r>
              <a:rPr lang="tr" sz="1840"/>
              <a:t> - </a:t>
            </a:r>
            <a:r>
              <a:rPr lang="tr" sz="1328">
                <a:solidFill>
                  <a:schemeClr val="accent3"/>
                </a:solidFill>
              </a:rPr>
              <a:t>www.canva.com</a:t>
            </a:r>
            <a:endParaRPr sz="1328">
              <a:solidFill>
                <a:schemeClr val="accent3"/>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8"/>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Visuals, Audio and Video with AI</a:t>
            </a:r>
            <a:endParaRPr/>
          </a:p>
        </p:txBody>
      </p:sp>
      <p:sp>
        <p:nvSpPr>
          <p:cNvPr id="293" name="Google Shape;293;p38"/>
          <p:cNvSpPr txBox="1">
            <a:spLocks noGrp="1"/>
          </p:cNvSpPr>
          <p:nvPr>
            <p:ph type="title"/>
          </p:nvPr>
        </p:nvSpPr>
        <p:spPr>
          <a:xfrm>
            <a:off x="458375" y="1408725"/>
            <a:ext cx="2834400" cy="49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tr" sz="1840" u="sng"/>
              <a:t>Canva - Magic Studio</a:t>
            </a:r>
            <a:endParaRPr sz="1840" u="sng"/>
          </a:p>
        </p:txBody>
      </p:sp>
      <p:sp>
        <p:nvSpPr>
          <p:cNvPr id="294" name="Google Shape;294;p38"/>
          <p:cNvSpPr txBox="1">
            <a:spLocks noGrp="1"/>
          </p:cNvSpPr>
          <p:nvPr>
            <p:ph type="title"/>
          </p:nvPr>
        </p:nvSpPr>
        <p:spPr>
          <a:xfrm>
            <a:off x="458375" y="1881625"/>
            <a:ext cx="4313400" cy="3049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tr" sz="1200" b="0">
                <a:solidFill>
                  <a:srgbClr val="4D5156"/>
                </a:solidFill>
                <a:highlight>
                  <a:srgbClr val="FFFFFF"/>
                </a:highlight>
                <a:latin typeface="Arial"/>
                <a:ea typeface="Arial"/>
                <a:cs typeface="Arial"/>
                <a:sym typeface="Arial"/>
              </a:rPr>
              <a:t>Canva Magic Studio includes:</a:t>
            </a:r>
            <a:endParaRPr sz="1200" b="0">
              <a:solidFill>
                <a:srgbClr val="4D5156"/>
              </a:solidFill>
              <a:highlight>
                <a:srgbClr val="FFFFFF"/>
              </a:highlight>
              <a:latin typeface="Arial"/>
              <a:ea typeface="Arial"/>
              <a:cs typeface="Arial"/>
              <a:sym typeface="Arial"/>
            </a:endParaRPr>
          </a:p>
          <a:p>
            <a:pPr marL="457200" lvl="0" indent="-273050" algn="l" rtl="0">
              <a:lnSpc>
                <a:spcPct val="115000"/>
              </a:lnSpc>
              <a:spcBef>
                <a:spcPts val="0"/>
              </a:spcBef>
              <a:spcAft>
                <a:spcPts val="0"/>
              </a:spcAft>
              <a:buClr>
                <a:srgbClr val="4D5156"/>
              </a:buClr>
              <a:buSzPts val="700"/>
              <a:buFont typeface="Arial"/>
              <a:buChar char="●"/>
            </a:pPr>
            <a:r>
              <a:rPr lang="tr" sz="700" b="0">
                <a:solidFill>
                  <a:srgbClr val="4D5156"/>
                </a:solidFill>
                <a:highlight>
                  <a:srgbClr val="FFFFFF"/>
                </a:highlight>
                <a:latin typeface="Arial"/>
                <a:ea typeface="Arial"/>
                <a:cs typeface="Arial"/>
                <a:sym typeface="Arial"/>
              </a:rPr>
              <a:t>Magic Design</a:t>
            </a:r>
            <a:endParaRPr sz="700" b="0">
              <a:solidFill>
                <a:srgbClr val="4D5156"/>
              </a:solidFill>
              <a:highlight>
                <a:srgbClr val="FFFFFF"/>
              </a:highlight>
              <a:latin typeface="Arial"/>
              <a:ea typeface="Arial"/>
              <a:cs typeface="Arial"/>
              <a:sym typeface="Arial"/>
            </a:endParaRPr>
          </a:p>
          <a:p>
            <a:pPr marL="457200" lvl="0" indent="-273050" algn="l" rtl="0">
              <a:lnSpc>
                <a:spcPct val="115000"/>
              </a:lnSpc>
              <a:spcBef>
                <a:spcPts val="0"/>
              </a:spcBef>
              <a:spcAft>
                <a:spcPts val="0"/>
              </a:spcAft>
              <a:buClr>
                <a:srgbClr val="4D5156"/>
              </a:buClr>
              <a:buSzPts val="700"/>
              <a:buFont typeface="Arial"/>
              <a:buChar char="●"/>
            </a:pPr>
            <a:r>
              <a:rPr lang="tr" sz="700" b="0">
                <a:solidFill>
                  <a:srgbClr val="4D5156"/>
                </a:solidFill>
                <a:highlight>
                  <a:srgbClr val="FFFFFF"/>
                </a:highlight>
                <a:latin typeface="Arial"/>
                <a:ea typeface="Arial"/>
                <a:cs typeface="Arial"/>
                <a:sym typeface="Arial"/>
              </a:rPr>
              <a:t>Magic Switch </a:t>
            </a:r>
            <a:endParaRPr sz="700" b="0">
              <a:solidFill>
                <a:srgbClr val="4D5156"/>
              </a:solidFill>
              <a:highlight>
                <a:srgbClr val="FFFFFF"/>
              </a:highlight>
              <a:latin typeface="Arial"/>
              <a:ea typeface="Arial"/>
              <a:cs typeface="Arial"/>
              <a:sym typeface="Arial"/>
            </a:endParaRPr>
          </a:p>
          <a:p>
            <a:pPr marL="457200" lvl="0" indent="-273050" algn="l" rtl="0">
              <a:lnSpc>
                <a:spcPct val="115000"/>
              </a:lnSpc>
              <a:spcBef>
                <a:spcPts val="0"/>
              </a:spcBef>
              <a:spcAft>
                <a:spcPts val="0"/>
              </a:spcAft>
              <a:buClr>
                <a:srgbClr val="4D5156"/>
              </a:buClr>
              <a:buSzPts val="700"/>
              <a:buFont typeface="Arial"/>
              <a:buChar char="●"/>
            </a:pPr>
            <a:r>
              <a:rPr lang="tr" sz="700" b="0">
                <a:solidFill>
                  <a:srgbClr val="4D5156"/>
                </a:solidFill>
                <a:highlight>
                  <a:srgbClr val="FFFFFF"/>
                </a:highlight>
                <a:latin typeface="Arial"/>
                <a:ea typeface="Arial"/>
                <a:cs typeface="Arial"/>
                <a:sym typeface="Arial"/>
              </a:rPr>
              <a:t>Magic Media </a:t>
            </a:r>
            <a:endParaRPr sz="700" b="0">
              <a:solidFill>
                <a:srgbClr val="4D5156"/>
              </a:solidFill>
              <a:highlight>
                <a:srgbClr val="FFFFFF"/>
              </a:highlight>
              <a:latin typeface="Arial"/>
              <a:ea typeface="Arial"/>
              <a:cs typeface="Arial"/>
              <a:sym typeface="Arial"/>
            </a:endParaRPr>
          </a:p>
          <a:p>
            <a:pPr marL="457200" lvl="0" indent="-273050" algn="l" rtl="0">
              <a:lnSpc>
                <a:spcPct val="115000"/>
              </a:lnSpc>
              <a:spcBef>
                <a:spcPts val="0"/>
              </a:spcBef>
              <a:spcAft>
                <a:spcPts val="0"/>
              </a:spcAft>
              <a:buClr>
                <a:srgbClr val="4D5156"/>
              </a:buClr>
              <a:buSzPts val="700"/>
              <a:buFont typeface="Arial"/>
              <a:buChar char="●"/>
            </a:pPr>
            <a:r>
              <a:rPr lang="tr" sz="700" b="0">
                <a:solidFill>
                  <a:srgbClr val="4D5156"/>
                </a:solidFill>
                <a:highlight>
                  <a:srgbClr val="FFFFFF"/>
                </a:highlight>
                <a:latin typeface="Arial"/>
                <a:ea typeface="Arial"/>
                <a:cs typeface="Arial"/>
                <a:sym typeface="Arial"/>
              </a:rPr>
              <a:t>Magic Expand </a:t>
            </a:r>
            <a:endParaRPr sz="700" b="0">
              <a:solidFill>
                <a:srgbClr val="4D5156"/>
              </a:solidFill>
              <a:highlight>
                <a:srgbClr val="FFFFFF"/>
              </a:highlight>
              <a:latin typeface="Arial"/>
              <a:ea typeface="Arial"/>
              <a:cs typeface="Arial"/>
              <a:sym typeface="Arial"/>
            </a:endParaRPr>
          </a:p>
          <a:p>
            <a:pPr marL="457200" lvl="0" indent="-273050" algn="l" rtl="0">
              <a:lnSpc>
                <a:spcPct val="115000"/>
              </a:lnSpc>
              <a:spcBef>
                <a:spcPts val="0"/>
              </a:spcBef>
              <a:spcAft>
                <a:spcPts val="0"/>
              </a:spcAft>
              <a:buClr>
                <a:srgbClr val="4D5156"/>
              </a:buClr>
              <a:buSzPts val="700"/>
              <a:buFont typeface="Arial"/>
              <a:buChar char="●"/>
            </a:pPr>
            <a:r>
              <a:rPr lang="tr" sz="700" b="0">
                <a:solidFill>
                  <a:srgbClr val="4D5156"/>
                </a:solidFill>
                <a:highlight>
                  <a:srgbClr val="FFFFFF"/>
                </a:highlight>
                <a:latin typeface="Arial"/>
                <a:ea typeface="Arial"/>
                <a:cs typeface="Arial"/>
                <a:sym typeface="Arial"/>
              </a:rPr>
              <a:t>Magic Grab </a:t>
            </a:r>
            <a:endParaRPr sz="700" b="0">
              <a:solidFill>
                <a:srgbClr val="4D5156"/>
              </a:solidFill>
              <a:highlight>
                <a:srgbClr val="FFFFFF"/>
              </a:highlight>
              <a:latin typeface="Arial"/>
              <a:ea typeface="Arial"/>
              <a:cs typeface="Arial"/>
              <a:sym typeface="Arial"/>
            </a:endParaRPr>
          </a:p>
          <a:p>
            <a:pPr marL="457200" lvl="0" indent="-273050" algn="l" rtl="0">
              <a:lnSpc>
                <a:spcPct val="115000"/>
              </a:lnSpc>
              <a:spcBef>
                <a:spcPts val="0"/>
              </a:spcBef>
              <a:spcAft>
                <a:spcPts val="0"/>
              </a:spcAft>
              <a:buClr>
                <a:srgbClr val="4D5156"/>
              </a:buClr>
              <a:buSzPts val="700"/>
              <a:buFont typeface="Arial"/>
              <a:buChar char="●"/>
            </a:pPr>
            <a:r>
              <a:rPr lang="tr" sz="700" b="0">
                <a:solidFill>
                  <a:srgbClr val="4D5156"/>
                </a:solidFill>
                <a:highlight>
                  <a:srgbClr val="FFFFFF"/>
                </a:highlight>
                <a:latin typeface="Arial"/>
                <a:ea typeface="Arial"/>
                <a:cs typeface="Arial"/>
                <a:sym typeface="Arial"/>
              </a:rPr>
              <a:t>Magic Edit </a:t>
            </a:r>
            <a:endParaRPr sz="700" b="0">
              <a:solidFill>
                <a:srgbClr val="4D5156"/>
              </a:solidFill>
              <a:highlight>
                <a:srgbClr val="FFFFFF"/>
              </a:highlight>
              <a:latin typeface="Arial"/>
              <a:ea typeface="Arial"/>
              <a:cs typeface="Arial"/>
              <a:sym typeface="Arial"/>
            </a:endParaRPr>
          </a:p>
          <a:p>
            <a:pPr marL="457200" lvl="0" indent="-273050" algn="l" rtl="0">
              <a:lnSpc>
                <a:spcPct val="115000"/>
              </a:lnSpc>
              <a:spcBef>
                <a:spcPts val="0"/>
              </a:spcBef>
              <a:spcAft>
                <a:spcPts val="0"/>
              </a:spcAft>
              <a:buClr>
                <a:srgbClr val="4D5156"/>
              </a:buClr>
              <a:buSzPts val="700"/>
              <a:buFont typeface="Arial"/>
              <a:buChar char="●"/>
            </a:pPr>
            <a:r>
              <a:rPr lang="tr" sz="700" b="0">
                <a:solidFill>
                  <a:srgbClr val="4D5156"/>
                </a:solidFill>
                <a:highlight>
                  <a:srgbClr val="FFFFFF"/>
                </a:highlight>
                <a:latin typeface="Arial"/>
                <a:ea typeface="Arial"/>
                <a:cs typeface="Arial"/>
                <a:sym typeface="Arial"/>
              </a:rPr>
              <a:t>Magic Animate </a:t>
            </a:r>
            <a:endParaRPr sz="700" b="0">
              <a:solidFill>
                <a:srgbClr val="4D5156"/>
              </a:solidFill>
              <a:highlight>
                <a:srgbClr val="FFFFFF"/>
              </a:highlight>
              <a:latin typeface="Arial"/>
              <a:ea typeface="Arial"/>
              <a:cs typeface="Arial"/>
              <a:sym typeface="Arial"/>
            </a:endParaRPr>
          </a:p>
          <a:p>
            <a:pPr marL="457200" lvl="0" indent="-273050" algn="l" rtl="0">
              <a:lnSpc>
                <a:spcPct val="115000"/>
              </a:lnSpc>
              <a:spcBef>
                <a:spcPts val="0"/>
              </a:spcBef>
              <a:spcAft>
                <a:spcPts val="0"/>
              </a:spcAft>
              <a:buClr>
                <a:srgbClr val="4D5156"/>
              </a:buClr>
              <a:buSzPts val="700"/>
              <a:buFont typeface="Arial"/>
              <a:buChar char="●"/>
            </a:pPr>
            <a:r>
              <a:rPr lang="tr" sz="700" b="0">
                <a:solidFill>
                  <a:srgbClr val="4D5156"/>
                </a:solidFill>
                <a:highlight>
                  <a:srgbClr val="FFFFFF"/>
                </a:highlight>
                <a:latin typeface="Arial"/>
                <a:ea typeface="Arial"/>
                <a:cs typeface="Arial"/>
                <a:sym typeface="Arial"/>
              </a:rPr>
              <a:t>Magic Eraser </a:t>
            </a:r>
            <a:endParaRPr sz="700" b="0">
              <a:solidFill>
                <a:srgbClr val="4D5156"/>
              </a:solidFill>
              <a:highlight>
                <a:srgbClr val="FFFFFF"/>
              </a:highlight>
              <a:latin typeface="Arial"/>
              <a:ea typeface="Arial"/>
              <a:cs typeface="Arial"/>
              <a:sym typeface="Arial"/>
            </a:endParaRPr>
          </a:p>
          <a:p>
            <a:pPr marL="457200" lvl="0" indent="-273050" algn="l" rtl="0">
              <a:lnSpc>
                <a:spcPct val="115000"/>
              </a:lnSpc>
              <a:spcBef>
                <a:spcPts val="0"/>
              </a:spcBef>
              <a:spcAft>
                <a:spcPts val="0"/>
              </a:spcAft>
              <a:buClr>
                <a:srgbClr val="4D5156"/>
              </a:buClr>
              <a:buSzPts val="700"/>
              <a:buFont typeface="Arial"/>
              <a:buChar char="●"/>
            </a:pPr>
            <a:r>
              <a:rPr lang="tr" sz="700" b="0">
                <a:solidFill>
                  <a:srgbClr val="4D5156"/>
                </a:solidFill>
                <a:highlight>
                  <a:srgbClr val="FFFFFF"/>
                </a:highlight>
                <a:latin typeface="Arial"/>
                <a:ea typeface="Arial"/>
                <a:cs typeface="Arial"/>
                <a:sym typeface="Arial"/>
              </a:rPr>
              <a:t>Background Remover </a:t>
            </a:r>
            <a:endParaRPr sz="700" b="0">
              <a:solidFill>
                <a:srgbClr val="4D5156"/>
              </a:solidFill>
              <a:highlight>
                <a:srgbClr val="FFFFFF"/>
              </a:highlight>
              <a:latin typeface="Arial"/>
              <a:ea typeface="Arial"/>
              <a:cs typeface="Arial"/>
              <a:sym typeface="Arial"/>
            </a:endParaRPr>
          </a:p>
          <a:p>
            <a:pPr marL="457200" lvl="0" indent="-273050" algn="l" rtl="0">
              <a:lnSpc>
                <a:spcPct val="115000"/>
              </a:lnSpc>
              <a:spcBef>
                <a:spcPts val="0"/>
              </a:spcBef>
              <a:spcAft>
                <a:spcPts val="0"/>
              </a:spcAft>
              <a:buClr>
                <a:srgbClr val="4D5156"/>
              </a:buClr>
              <a:buSzPts val="700"/>
              <a:buFont typeface="Arial"/>
              <a:buChar char="●"/>
            </a:pPr>
            <a:r>
              <a:rPr lang="tr" sz="700" b="0">
                <a:solidFill>
                  <a:srgbClr val="4D5156"/>
                </a:solidFill>
                <a:highlight>
                  <a:srgbClr val="FFFFFF"/>
                </a:highlight>
                <a:latin typeface="Arial"/>
                <a:ea typeface="Arial"/>
                <a:cs typeface="Arial"/>
                <a:sym typeface="Arial"/>
              </a:rPr>
              <a:t>Magic Morph </a:t>
            </a:r>
            <a:endParaRPr sz="700" b="0">
              <a:solidFill>
                <a:srgbClr val="4D5156"/>
              </a:solidFill>
              <a:highlight>
                <a:srgbClr val="FFFFFF"/>
              </a:highlight>
              <a:latin typeface="Arial"/>
              <a:ea typeface="Arial"/>
              <a:cs typeface="Arial"/>
              <a:sym typeface="Arial"/>
            </a:endParaRPr>
          </a:p>
          <a:p>
            <a:pPr marL="457200" lvl="0" indent="-273050" algn="l" rtl="0">
              <a:lnSpc>
                <a:spcPct val="115000"/>
              </a:lnSpc>
              <a:spcBef>
                <a:spcPts val="0"/>
              </a:spcBef>
              <a:spcAft>
                <a:spcPts val="0"/>
              </a:spcAft>
              <a:buClr>
                <a:srgbClr val="4D5156"/>
              </a:buClr>
              <a:buSzPts val="700"/>
              <a:buFont typeface="Arial"/>
              <a:buChar char="●"/>
            </a:pPr>
            <a:r>
              <a:rPr lang="tr" sz="700" b="0">
                <a:solidFill>
                  <a:srgbClr val="4D5156"/>
                </a:solidFill>
                <a:highlight>
                  <a:srgbClr val="FFFFFF"/>
                </a:highlight>
                <a:latin typeface="Arial"/>
                <a:ea typeface="Arial"/>
                <a:cs typeface="Arial"/>
                <a:sym typeface="Arial"/>
              </a:rPr>
              <a:t>Magic Write </a:t>
            </a:r>
            <a:endParaRPr sz="700" b="0">
              <a:solidFill>
                <a:srgbClr val="4D5156"/>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tr" sz="1200" b="0">
                <a:solidFill>
                  <a:srgbClr val="4D5156"/>
                </a:solidFill>
                <a:highlight>
                  <a:srgbClr val="FFFFFF"/>
                </a:highlight>
                <a:latin typeface="Arial"/>
                <a:ea typeface="Arial"/>
                <a:cs typeface="Arial"/>
                <a:sym typeface="Arial"/>
              </a:rPr>
              <a:t>All of Canva's AI generation tools, when used to create and customize designs, are appropriate for both personal and business use. </a:t>
            </a:r>
            <a:endParaRPr sz="1200" b="0">
              <a:solidFill>
                <a:srgbClr val="4D5156"/>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1200" b="0">
              <a:solidFill>
                <a:srgbClr val="4D5156"/>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tr" sz="700" b="0" i="1">
                <a:solidFill>
                  <a:srgbClr val="4D5156"/>
                </a:solidFill>
                <a:highlight>
                  <a:srgbClr val="FFFFFF"/>
                </a:highlight>
                <a:latin typeface="Arial"/>
                <a:ea typeface="Arial"/>
                <a:cs typeface="Arial"/>
                <a:sym typeface="Arial"/>
              </a:rPr>
              <a:t>While some of the Magic Studio features are free to explore, to make the most of the whole suite of tools and to customize your designs fully, you need to have a Canva Pro or Canva Teams account</a:t>
            </a:r>
            <a:r>
              <a:rPr lang="tr" sz="700" b="0" i="1">
                <a:solidFill>
                  <a:srgbClr val="3F4C5C"/>
                </a:solidFill>
                <a:highlight>
                  <a:srgbClr val="F3F5F7"/>
                </a:highlight>
                <a:latin typeface="Arial"/>
                <a:ea typeface="Arial"/>
                <a:cs typeface="Arial"/>
                <a:sym typeface="Arial"/>
              </a:rPr>
              <a:t>. </a:t>
            </a:r>
            <a:endParaRPr sz="700" b="0" i="1">
              <a:solidFill>
                <a:srgbClr val="4D5156"/>
              </a:solidFill>
              <a:highlight>
                <a:srgbClr val="FFFFFF"/>
              </a:highlight>
              <a:latin typeface="Arial"/>
              <a:ea typeface="Arial"/>
              <a:cs typeface="Arial"/>
              <a:sym typeface="Arial"/>
            </a:endParaRPr>
          </a:p>
          <a:p>
            <a:pPr marL="0" lvl="0" indent="0" algn="just" rtl="0">
              <a:lnSpc>
                <a:spcPct val="115000"/>
              </a:lnSpc>
              <a:spcBef>
                <a:spcPts val="0"/>
              </a:spcBef>
              <a:spcAft>
                <a:spcPts val="0"/>
              </a:spcAft>
              <a:buSzPts val="990"/>
              <a:buNone/>
            </a:pPr>
            <a:endParaRPr sz="1200" b="0">
              <a:solidFill>
                <a:srgbClr val="4D5156"/>
              </a:solidFill>
              <a:highlight>
                <a:srgbClr val="FFFFFF"/>
              </a:highlight>
              <a:latin typeface="Arial"/>
              <a:ea typeface="Arial"/>
              <a:cs typeface="Arial"/>
              <a:sym typeface="Arial"/>
            </a:endParaRPr>
          </a:p>
          <a:p>
            <a:pPr marL="0" lvl="0" indent="0" algn="r" rtl="0">
              <a:lnSpc>
                <a:spcPct val="115000"/>
              </a:lnSpc>
              <a:spcBef>
                <a:spcPts val="0"/>
              </a:spcBef>
              <a:spcAft>
                <a:spcPts val="0"/>
              </a:spcAft>
              <a:buSzPts val="990"/>
              <a:buNone/>
            </a:pPr>
            <a:r>
              <a:rPr lang="tr" sz="900">
                <a:solidFill>
                  <a:srgbClr val="212529"/>
                </a:solidFill>
                <a:highlight>
                  <a:srgbClr val="FFFFFF"/>
                </a:highlight>
                <a:latin typeface="Arial"/>
                <a:ea typeface="Arial"/>
                <a:cs typeface="Arial"/>
                <a:sym typeface="Arial"/>
              </a:rPr>
              <a:t>These images are made by Canva.</a:t>
            </a:r>
            <a:endParaRPr sz="900">
              <a:solidFill>
                <a:srgbClr val="212529"/>
              </a:solidFill>
              <a:highlight>
                <a:srgbClr val="FFFFFF"/>
              </a:highlight>
              <a:latin typeface="Arial"/>
              <a:ea typeface="Arial"/>
              <a:cs typeface="Arial"/>
              <a:sym typeface="Arial"/>
            </a:endParaRPr>
          </a:p>
        </p:txBody>
      </p:sp>
      <p:pic>
        <p:nvPicPr>
          <p:cNvPr id="295" name="Google Shape;295;p38"/>
          <p:cNvPicPr preferRelativeResize="0"/>
          <p:nvPr/>
        </p:nvPicPr>
        <p:blipFill>
          <a:blip r:embed="rId3">
            <a:alphaModFix/>
          </a:blip>
          <a:stretch>
            <a:fillRect/>
          </a:stretch>
        </p:blipFill>
        <p:spPr>
          <a:xfrm>
            <a:off x="5139825" y="1165750"/>
            <a:ext cx="3668501" cy="366850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9"/>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Visuals, Audio and Video with AI</a:t>
            </a:r>
            <a:endParaRPr/>
          </a:p>
        </p:txBody>
      </p:sp>
      <p:sp>
        <p:nvSpPr>
          <p:cNvPr id="301" name="Google Shape;301;p39"/>
          <p:cNvSpPr txBox="1">
            <a:spLocks noGrp="1"/>
          </p:cNvSpPr>
          <p:nvPr>
            <p:ph type="title"/>
          </p:nvPr>
        </p:nvSpPr>
        <p:spPr>
          <a:xfrm>
            <a:off x="458375" y="1408725"/>
            <a:ext cx="2834400" cy="49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tr" sz="1840" u="sng"/>
              <a:t>Canva - Magic Media</a:t>
            </a:r>
            <a:endParaRPr sz="1840" u="sng"/>
          </a:p>
        </p:txBody>
      </p:sp>
      <p:sp>
        <p:nvSpPr>
          <p:cNvPr id="302" name="Google Shape;302;p39"/>
          <p:cNvSpPr txBox="1">
            <a:spLocks noGrp="1"/>
          </p:cNvSpPr>
          <p:nvPr>
            <p:ph type="title"/>
          </p:nvPr>
        </p:nvSpPr>
        <p:spPr>
          <a:xfrm>
            <a:off x="458375" y="1881625"/>
            <a:ext cx="4313400" cy="3049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990"/>
              <a:buNone/>
            </a:pPr>
            <a:r>
              <a:rPr lang="tr" sz="1200" b="0">
                <a:solidFill>
                  <a:srgbClr val="4D5156"/>
                </a:solidFill>
                <a:highlight>
                  <a:srgbClr val="FFFFFF"/>
                </a:highlight>
                <a:latin typeface="Arial"/>
                <a:ea typeface="Arial"/>
                <a:cs typeface="Arial"/>
                <a:sym typeface="Arial"/>
              </a:rPr>
              <a:t>AI-powered design tools that aim to make content creation more accessible to everyone, regardless of previous design experience. Canva describes Magic Studio as “the world’s most comprehensive AI-design platform” for organizations and individual users, providing a host of new tools for automating labor-intensive tasks like converting designs into other media formats or instantly editing images through generative AI.</a:t>
            </a:r>
            <a:endParaRPr sz="1200" b="0">
              <a:solidFill>
                <a:srgbClr val="212529"/>
              </a:solidFill>
              <a:highlight>
                <a:srgbClr val="FFFFFF"/>
              </a:highlight>
              <a:latin typeface="Arial"/>
              <a:ea typeface="Arial"/>
              <a:cs typeface="Arial"/>
              <a:sym typeface="Arial"/>
            </a:endParaRPr>
          </a:p>
          <a:p>
            <a:pPr marL="0" lvl="0" indent="0" algn="just" rtl="0">
              <a:lnSpc>
                <a:spcPct val="115000"/>
              </a:lnSpc>
              <a:spcBef>
                <a:spcPts val="0"/>
              </a:spcBef>
              <a:spcAft>
                <a:spcPts val="0"/>
              </a:spcAft>
              <a:buSzPts val="990"/>
              <a:buNone/>
            </a:pPr>
            <a:endParaRPr sz="1200" b="0">
              <a:solidFill>
                <a:srgbClr val="4D5156"/>
              </a:solidFill>
              <a:highlight>
                <a:srgbClr val="FFFFFF"/>
              </a:highlight>
              <a:latin typeface="Arial"/>
              <a:ea typeface="Arial"/>
              <a:cs typeface="Arial"/>
              <a:sym typeface="Arial"/>
            </a:endParaRPr>
          </a:p>
          <a:p>
            <a:pPr marL="0" lvl="0" indent="0" algn="just" rtl="0">
              <a:lnSpc>
                <a:spcPct val="115000"/>
              </a:lnSpc>
              <a:spcBef>
                <a:spcPts val="0"/>
              </a:spcBef>
              <a:spcAft>
                <a:spcPts val="0"/>
              </a:spcAft>
              <a:buSzPts val="990"/>
              <a:buNone/>
            </a:pPr>
            <a:r>
              <a:rPr lang="tr" sz="1200" b="0">
                <a:solidFill>
                  <a:srgbClr val="4D5156"/>
                </a:solidFill>
                <a:highlight>
                  <a:srgbClr val="FFFFFF"/>
                </a:highlight>
                <a:latin typeface="Arial"/>
                <a:ea typeface="Arial"/>
                <a:cs typeface="Arial"/>
                <a:sym typeface="Arial"/>
              </a:rPr>
              <a:t>Canva also can generate photos, logos, vector images and illustrations.</a:t>
            </a:r>
            <a:endParaRPr sz="1200" b="0">
              <a:solidFill>
                <a:srgbClr val="4D5156"/>
              </a:solidFill>
              <a:highlight>
                <a:srgbClr val="FFFFFF"/>
              </a:highlight>
              <a:latin typeface="Arial"/>
              <a:ea typeface="Arial"/>
              <a:cs typeface="Arial"/>
              <a:sym typeface="Arial"/>
            </a:endParaRPr>
          </a:p>
          <a:p>
            <a:pPr marL="0" lvl="0" indent="0" algn="just" rtl="0">
              <a:lnSpc>
                <a:spcPct val="115000"/>
              </a:lnSpc>
              <a:spcBef>
                <a:spcPts val="0"/>
              </a:spcBef>
              <a:spcAft>
                <a:spcPts val="0"/>
              </a:spcAft>
              <a:buSzPts val="990"/>
              <a:buNone/>
            </a:pPr>
            <a:endParaRPr sz="1200" b="0">
              <a:solidFill>
                <a:srgbClr val="4D5156"/>
              </a:solidFill>
              <a:highlight>
                <a:srgbClr val="FFFFFF"/>
              </a:highlight>
              <a:latin typeface="Arial"/>
              <a:ea typeface="Arial"/>
              <a:cs typeface="Arial"/>
              <a:sym typeface="Arial"/>
            </a:endParaRPr>
          </a:p>
          <a:p>
            <a:pPr marL="0" lvl="0" indent="0" algn="r" rtl="0">
              <a:lnSpc>
                <a:spcPct val="115000"/>
              </a:lnSpc>
              <a:spcBef>
                <a:spcPts val="0"/>
              </a:spcBef>
              <a:spcAft>
                <a:spcPts val="0"/>
              </a:spcAft>
              <a:buSzPts val="990"/>
              <a:buNone/>
            </a:pPr>
            <a:r>
              <a:rPr lang="tr" sz="900">
                <a:solidFill>
                  <a:srgbClr val="212529"/>
                </a:solidFill>
                <a:highlight>
                  <a:srgbClr val="FFFFFF"/>
                </a:highlight>
                <a:latin typeface="Arial"/>
                <a:ea typeface="Arial"/>
                <a:cs typeface="Arial"/>
                <a:sym typeface="Arial"/>
              </a:rPr>
              <a:t>These images are made by Canva.</a:t>
            </a:r>
            <a:endParaRPr sz="900">
              <a:solidFill>
                <a:srgbClr val="212529"/>
              </a:solidFill>
              <a:highlight>
                <a:srgbClr val="FFFFFF"/>
              </a:highlight>
              <a:latin typeface="Arial"/>
              <a:ea typeface="Arial"/>
              <a:cs typeface="Arial"/>
              <a:sym typeface="Arial"/>
            </a:endParaRPr>
          </a:p>
        </p:txBody>
      </p:sp>
      <p:pic>
        <p:nvPicPr>
          <p:cNvPr id="303" name="Google Shape;303;p39"/>
          <p:cNvPicPr preferRelativeResize="0"/>
          <p:nvPr/>
        </p:nvPicPr>
        <p:blipFill>
          <a:blip r:embed="rId3">
            <a:alphaModFix/>
          </a:blip>
          <a:stretch>
            <a:fillRect/>
          </a:stretch>
        </p:blipFill>
        <p:spPr>
          <a:xfrm>
            <a:off x="5135375" y="1165750"/>
            <a:ext cx="3672950" cy="367295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0"/>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Visuals, Audio and Video with AI</a:t>
            </a:r>
            <a:endParaRPr/>
          </a:p>
        </p:txBody>
      </p:sp>
      <p:sp>
        <p:nvSpPr>
          <p:cNvPr id="309" name="Google Shape;309;p40"/>
          <p:cNvSpPr txBox="1">
            <a:spLocks noGrp="1"/>
          </p:cNvSpPr>
          <p:nvPr>
            <p:ph type="title"/>
          </p:nvPr>
        </p:nvSpPr>
        <p:spPr>
          <a:xfrm>
            <a:off x="458375" y="1408725"/>
            <a:ext cx="5698800" cy="49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tr" sz="1840" u="sng"/>
              <a:t>Stable Diffusion</a:t>
            </a:r>
            <a:r>
              <a:rPr lang="tr" sz="1840"/>
              <a:t> - </a:t>
            </a:r>
            <a:r>
              <a:rPr lang="tr" sz="1328">
                <a:solidFill>
                  <a:schemeClr val="accent3"/>
                </a:solidFill>
              </a:rPr>
              <a:t>https://stablediffusionweb.com</a:t>
            </a:r>
            <a:endParaRPr sz="1328">
              <a:solidFill>
                <a:schemeClr val="accent3"/>
              </a:solidFill>
            </a:endParaRPr>
          </a:p>
        </p:txBody>
      </p:sp>
      <p:sp>
        <p:nvSpPr>
          <p:cNvPr id="310" name="Google Shape;310;p40"/>
          <p:cNvSpPr txBox="1">
            <a:spLocks noGrp="1"/>
          </p:cNvSpPr>
          <p:nvPr>
            <p:ph type="title"/>
          </p:nvPr>
        </p:nvSpPr>
        <p:spPr>
          <a:xfrm>
            <a:off x="458375" y="1881625"/>
            <a:ext cx="3429000" cy="4938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tr" sz="1050">
                <a:solidFill>
                  <a:srgbClr val="5F6368"/>
                </a:solidFill>
                <a:latin typeface="Arial"/>
                <a:ea typeface="Arial"/>
                <a:cs typeface="Arial"/>
                <a:sym typeface="Arial"/>
              </a:rPr>
              <a:t>Stable Diffusion</a:t>
            </a:r>
            <a:r>
              <a:rPr lang="tr" sz="1050" b="0">
                <a:solidFill>
                  <a:srgbClr val="4D5156"/>
                </a:solidFill>
                <a:highlight>
                  <a:srgbClr val="FFFFFF"/>
                </a:highlight>
                <a:latin typeface="Arial"/>
                <a:ea typeface="Arial"/>
                <a:cs typeface="Arial"/>
                <a:sym typeface="Arial"/>
              </a:rPr>
              <a:t> is an advanced deep-learning model that transforms textual descriptions into detailed images.</a:t>
            </a:r>
            <a:endParaRPr sz="1840" u="sng"/>
          </a:p>
        </p:txBody>
      </p:sp>
      <p:pic>
        <p:nvPicPr>
          <p:cNvPr id="311" name="Google Shape;311;p40"/>
          <p:cNvPicPr preferRelativeResize="0"/>
          <p:nvPr/>
        </p:nvPicPr>
        <p:blipFill>
          <a:blip r:embed="rId3">
            <a:alphaModFix/>
          </a:blip>
          <a:stretch>
            <a:fillRect/>
          </a:stretch>
        </p:blipFill>
        <p:spPr>
          <a:xfrm>
            <a:off x="3972126" y="2212475"/>
            <a:ext cx="2139775" cy="2615700"/>
          </a:xfrm>
          <a:prstGeom prst="rect">
            <a:avLst/>
          </a:prstGeom>
          <a:noFill/>
          <a:ln w="9525" cap="flat" cmpd="sng">
            <a:solidFill>
              <a:schemeClr val="dk2"/>
            </a:solidFill>
            <a:prstDash val="solid"/>
            <a:round/>
            <a:headEnd type="none" w="sm" len="sm"/>
            <a:tailEnd type="none" w="sm" len="sm"/>
          </a:ln>
        </p:spPr>
      </p:pic>
      <p:pic>
        <p:nvPicPr>
          <p:cNvPr id="312" name="Google Shape;312;p40"/>
          <p:cNvPicPr preferRelativeResize="0"/>
          <p:nvPr/>
        </p:nvPicPr>
        <p:blipFill>
          <a:blip r:embed="rId4">
            <a:alphaModFix/>
          </a:blip>
          <a:stretch>
            <a:fillRect/>
          </a:stretch>
        </p:blipFill>
        <p:spPr>
          <a:xfrm>
            <a:off x="6382150" y="1165750"/>
            <a:ext cx="2478124" cy="3662426"/>
          </a:xfrm>
          <a:prstGeom prst="rect">
            <a:avLst/>
          </a:prstGeom>
          <a:noFill/>
          <a:ln w="9525" cap="flat" cmpd="sng">
            <a:solidFill>
              <a:schemeClr val="dk2"/>
            </a:solidFill>
            <a:prstDash val="solid"/>
            <a:round/>
            <a:headEnd type="none" w="sm" len="sm"/>
            <a:tailEnd type="none" w="sm" len="sm"/>
          </a:ln>
        </p:spPr>
      </p:pic>
      <p:pic>
        <p:nvPicPr>
          <p:cNvPr id="313" name="Google Shape;313;p40"/>
          <p:cNvPicPr preferRelativeResize="0"/>
          <p:nvPr/>
        </p:nvPicPr>
        <p:blipFill>
          <a:blip r:embed="rId5">
            <a:alphaModFix/>
          </a:blip>
          <a:stretch>
            <a:fillRect/>
          </a:stretch>
        </p:blipFill>
        <p:spPr>
          <a:xfrm>
            <a:off x="537625" y="3298596"/>
            <a:ext cx="3164250" cy="1529579"/>
          </a:xfrm>
          <a:prstGeom prst="rect">
            <a:avLst/>
          </a:prstGeom>
          <a:noFill/>
          <a:ln w="9525" cap="flat" cmpd="sng">
            <a:solidFill>
              <a:schemeClr val="dk2"/>
            </a:solidFill>
            <a:prstDash val="solid"/>
            <a:round/>
            <a:headEnd type="none" w="sm" len="sm"/>
            <a:tailEnd type="none" w="sm" len="sm"/>
          </a:ln>
        </p:spPr>
      </p:pic>
      <p:sp>
        <p:nvSpPr>
          <p:cNvPr id="314" name="Google Shape;314;p40"/>
          <p:cNvSpPr txBox="1">
            <a:spLocks noGrp="1"/>
          </p:cNvSpPr>
          <p:nvPr>
            <p:ph type="title"/>
          </p:nvPr>
        </p:nvSpPr>
        <p:spPr>
          <a:xfrm>
            <a:off x="458375" y="2331375"/>
            <a:ext cx="3429000" cy="8685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990"/>
              <a:buNone/>
            </a:pPr>
            <a:r>
              <a:rPr lang="tr" sz="900" b="0">
                <a:solidFill>
                  <a:srgbClr val="4D5156"/>
                </a:solidFill>
                <a:highlight>
                  <a:srgbClr val="FFFFFF"/>
                </a:highlight>
                <a:latin typeface="Arial"/>
                <a:ea typeface="Arial"/>
                <a:cs typeface="Arial"/>
                <a:sym typeface="Arial"/>
              </a:rPr>
              <a:t>Stable Diffusion has prompts search engine. You can search </a:t>
            </a:r>
            <a:r>
              <a:rPr lang="tr" sz="900" b="0">
                <a:solidFill>
                  <a:srgbClr val="334155"/>
                </a:solidFill>
                <a:highlight>
                  <a:srgbClr val="FFFFFF"/>
                </a:highlight>
                <a:latin typeface="Arial"/>
                <a:ea typeface="Arial"/>
                <a:cs typeface="Arial"/>
                <a:sym typeface="Arial"/>
              </a:rPr>
              <a:t>AI generated images with the prompts used by everyone or AI artists.</a:t>
            </a:r>
            <a:endParaRPr sz="900" b="0" u="sng">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1"/>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Visuals, Audio and Video with AI</a:t>
            </a:r>
            <a:endParaRPr/>
          </a:p>
        </p:txBody>
      </p:sp>
      <p:sp>
        <p:nvSpPr>
          <p:cNvPr id="320" name="Google Shape;320;p41"/>
          <p:cNvSpPr txBox="1">
            <a:spLocks noGrp="1"/>
          </p:cNvSpPr>
          <p:nvPr>
            <p:ph type="title"/>
          </p:nvPr>
        </p:nvSpPr>
        <p:spPr>
          <a:xfrm>
            <a:off x="458375" y="1408725"/>
            <a:ext cx="4230000" cy="49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tr" sz="1840" u="sng"/>
              <a:t>Leonardo.ai</a:t>
            </a:r>
            <a:r>
              <a:rPr lang="tr" sz="1340" b="0" u="sng">
                <a:solidFill>
                  <a:schemeClr val="accent3"/>
                </a:solidFill>
              </a:rPr>
              <a:t> </a:t>
            </a:r>
            <a:r>
              <a:rPr lang="tr" sz="1340">
                <a:solidFill>
                  <a:schemeClr val="accent3"/>
                </a:solidFill>
              </a:rPr>
              <a:t>- https://leonardo.ai</a:t>
            </a:r>
            <a:endParaRPr sz="1340">
              <a:solidFill>
                <a:schemeClr val="accent3"/>
              </a:solidFill>
            </a:endParaRPr>
          </a:p>
        </p:txBody>
      </p:sp>
      <p:sp>
        <p:nvSpPr>
          <p:cNvPr id="321" name="Google Shape;321;p41"/>
          <p:cNvSpPr txBox="1">
            <a:spLocks noGrp="1"/>
          </p:cNvSpPr>
          <p:nvPr>
            <p:ph type="title"/>
          </p:nvPr>
        </p:nvSpPr>
        <p:spPr>
          <a:xfrm>
            <a:off x="458375" y="1881625"/>
            <a:ext cx="3599700" cy="3049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990"/>
              <a:buNone/>
            </a:pPr>
            <a:r>
              <a:rPr lang="tr" sz="1200" dirty="0">
                <a:solidFill>
                  <a:schemeClr val="accent1"/>
                </a:solidFill>
                <a:latin typeface="Arial"/>
                <a:ea typeface="Arial"/>
                <a:cs typeface="Arial"/>
                <a:sym typeface="Arial"/>
              </a:rPr>
              <a:t>Leonardo AI</a:t>
            </a:r>
            <a:r>
              <a:rPr lang="tr" sz="1200" b="0" dirty="0">
                <a:solidFill>
                  <a:schemeClr val="accent1"/>
                </a:solidFill>
                <a:highlight>
                  <a:srgbClr val="FFFFFF"/>
                </a:highlight>
                <a:latin typeface="Arial"/>
                <a:ea typeface="Arial"/>
                <a:cs typeface="Arial"/>
                <a:sym typeface="Arial"/>
              </a:rPr>
              <a:t> is a generative AI tool that specializes in creating visual assets such as textures, objects, and concept art. It is a platform that harnesses the power of artificial intelligence to create stunning and photorealistic images.</a:t>
            </a:r>
            <a:endParaRPr sz="1200" b="0" dirty="0">
              <a:solidFill>
                <a:schemeClr val="accent1"/>
              </a:solidFill>
              <a:highlight>
                <a:srgbClr val="FFFFFF"/>
              </a:highlight>
              <a:latin typeface="Arial"/>
              <a:ea typeface="Arial"/>
              <a:cs typeface="Arial"/>
              <a:sym typeface="Arial"/>
            </a:endParaRPr>
          </a:p>
          <a:p>
            <a:pPr marL="0" lvl="0" indent="0" algn="just" rtl="0">
              <a:lnSpc>
                <a:spcPct val="115000"/>
              </a:lnSpc>
              <a:spcBef>
                <a:spcPts val="0"/>
              </a:spcBef>
              <a:spcAft>
                <a:spcPts val="0"/>
              </a:spcAft>
              <a:buSzPts val="990"/>
              <a:buNone/>
            </a:pPr>
            <a:endParaRPr sz="1200" b="0" dirty="0">
              <a:solidFill>
                <a:schemeClr val="accent1"/>
              </a:solidFill>
              <a:highlight>
                <a:srgbClr val="FFFFFF"/>
              </a:highlight>
              <a:latin typeface="Arial"/>
              <a:ea typeface="Arial"/>
              <a:cs typeface="Arial"/>
              <a:sym typeface="Arial"/>
            </a:endParaRPr>
          </a:p>
          <a:p>
            <a:pPr marL="0" lvl="0" indent="0" algn="just" rtl="0">
              <a:lnSpc>
                <a:spcPct val="115000"/>
              </a:lnSpc>
              <a:spcBef>
                <a:spcPts val="0"/>
              </a:spcBef>
              <a:spcAft>
                <a:spcPts val="0"/>
              </a:spcAft>
              <a:buSzPts val="990"/>
              <a:buNone/>
            </a:pPr>
            <a:r>
              <a:rPr lang="tr" sz="1200" b="0" dirty="0">
                <a:solidFill>
                  <a:schemeClr val="accent1"/>
                </a:solidFill>
                <a:highlight>
                  <a:srgbClr val="FFFFFF"/>
                </a:highlight>
                <a:latin typeface="Arial"/>
                <a:ea typeface="Arial"/>
                <a:cs typeface="Arial"/>
                <a:sym typeface="Arial"/>
              </a:rPr>
              <a:t>Leonardo offers a free tier that includes a daily quota of tokens (150 tokens). These can be used for your projects. This free offering doesn’t come with an expiry date.</a:t>
            </a:r>
            <a:endParaRPr sz="1200" b="0" dirty="0">
              <a:solidFill>
                <a:schemeClr val="accent1"/>
              </a:solidFill>
              <a:highlight>
                <a:srgbClr val="FFFFFF"/>
              </a:highlight>
              <a:latin typeface="Arial"/>
              <a:ea typeface="Arial"/>
              <a:cs typeface="Arial"/>
              <a:sym typeface="Arial"/>
            </a:endParaRPr>
          </a:p>
          <a:p>
            <a:pPr marL="0" lvl="0" indent="0" algn="just" rtl="0">
              <a:lnSpc>
                <a:spcPct val="115000"/>
              </a:lnSpc>
              <a:spcBef>
                <a:spcPts val="0"/>
              </a:spcBef>
              <a:spcAft>
                <a:spcPts val="0"/>
              </a:spcAft>
              <a:buSzPts val="990"/>
              <a:buNone/>
            </a:pPr>
            <a:endParaRPr sz="1200" b="0" dirty="0">
              <a:solidFill>
                <a:schemeClr val="accent1"/>
              </a:solidFill>
              <a:highlight>
                <a:srgbClr val="FFFFFF"/>
              </a:highlight>
              <a:latin typeface="Arial"/>
              <a:ea typeface="Arial"/>
              <a:cs typeface="Arial"/>
              <a:sym typeface="Arial"/>
            </a:endParaRPr>
          </a:p>
          <a:p>
            <a:pPr marL="0" lvl="0" indent="0" algn="just" rtl="0">
              <a:lnSpc>
                <a:spcPct val="115000"/>
              </a:lnSpc>
              <a:spcBef>
                <a:spcPts val="0"/>
              </a:spcBef>
              <a:spcAft>
                <a:spcPts val="0"/>
              </a:spcAft>
              <a:buSzPts val="990"/>
              <a:buNone/>
            </a:pPr>
            <a:r>
              <a:rPr lang="tr" sz="1200" b="0" dirty="0">
                <a:solidFill>
                  <a:schemeClr val="accent1"/>
                </a:solidFill>
                <a:highlight>
                  <a:srgbClr val="FFFFFF"/>
                </a:highlight>
                <a:latin typeface="Arial"/>
                <a:ea typeface="Arial"/>
                <a:cs typeface="Arial"/>
                <a:sym typeface="Arial"/>
              </a:rPr>
              <a:t>You can search prompts from Community Feed and use in your generation. </a:t>
            </a:r>
            <a:endParaRPr sz="1200" b="0" dirty="0">
              <a:solidFill>
                <a:schemeClr val="accent1"/>
              </a:solidFill>
              <a:highlight>
                <a:srgbClr val="FFFFFF"/>
              </a:highlight>
              <a:latin typeface="Arial"/>
              <a:ea typeface="Arial"/>
              <a:cs typeface="Arial"/>
              <a:sym typeface="Arial"/>
            </a:endParaRPr>
          </a:p>
          <a:p>
            <a:pPr marL="0" lvl="0" indent="0" algn="r" rtl="0">
              <a:lnSpc>
                <a:spcPct val="115000"/>
              </a:lnSpc>
              <a:spcBef>
                <a:spcPts val="0"/>
              </a:spcBef>
              <a:spcAft>
                <a:spcPts val="0"/>
              </a:spcAft>
              <a:buSzPts val="990"/>
              <a:buNone/>
            </a:pPr>
            <a:r>
              <a:rPr lang="tr" sz="900" dirty="0">
                <a:solidFill>
                  <a:schemeClr val="accent1"/>
                </a:solidFill>
                <a:highlight>
                  <a:srgbClr val="FFFFFF"/>
                </a:highlight>
                <a:latin typeface="Arial"/>
                <a:ea typeface="Arial"/>
                <a:cs typeface="Arial"/>
                <a:sym typeface="Arial"/>
              </a:rPr>
              <a:t>These images are made by Leonardo.ai</a:t>
            </a:r>
            <a:endParaRPr sz="900" dirty="0">
              <a:solidFill>
                <a:schemeClr val="accent1"/>
              </a:solidFill>
              <a:highlight>
                <a:srgbClr val="FFFFFF"/>
              </a:highlight>
              <a:latin typeface="Arial"/>
              <a:ea typeface="Arial"/>
              <a:cs typeface="Arial"/>
              <a:sym typeface="Arial"/>
            </a:endParaRPr>
          </a:p>
        </p:txBody>
      </p:sp>
      <p:pic>
        <p:nvPicPr>
          <p:cNvPr id="322" name="Google Shape;322;p41"/>
          <p:cNvPicPr preferRelativeResize="0"/>
          <p:nvPr/>
        </p:nvPicPr>
        <p:blipFill>
          <a:blip r:embed="rId3">
            <a:alphaModFix/>
          </a:blip>
          <a:stretch>
            <a:fillRect/>
          </a:stretch>
        </p:blipFill>
        <p:spPr>
          <a:xfrm>
            <a:off x="5055725" y="3776500"/>
            <a:ext cx="1810100" cy="1206741"/>
          </a:xfrm>
          <a:prstGeom prst="rect">
            <a:avLst/>
          </a:prstGeom>
          <a:noFill/>
          <a:ln>
            <a:noFill/>
          </a:ln>
        </p:spPr>
      </p:pic>
      <p:pic>
        <p:nvPicPr>
          <p:cNvPr id="323" name="Google Shape;323;p41"/>
          <p:cNvPicPr preferRelativeResize="0"/>
          <p:nvPr/>
        </p:nvPicPr>
        <p:blipFill>
          <a:blip r:embed="rId4">
            <a:alphaModFix/>
          </a:blip>
          <a:stretch>
            <a:fillRect/>
          </a:stretch>
        </p:blipFill>
        <p:spPr>
          <a:xfrm>
            <a:off x="5055725" y="1242684"/>
            <a:ext cx="3722475" cy="2481640"/>
          </a:xfrm>
          <a:prstGeom prst="rect">
            <a:avLst/>
          </a:prstGeom>
          <a:noFill/>
          <a:ln>
            <a:noFill/>
          </a:ln>
        </p:spPr>
      </p:pic>
      <p:pic>
        <p:nvPicPr>
          <p:cNvPr id="324" name="Google Shape;324;p41"/>
          <p:cNvPicPr preferRelativeResize="0"/>
          <p:nvPr/>
        </p:nvPicPr>
        <p:blipFill>
          <a:blip r:embed="rId5">
            <a:alphaModFix/>
          </a:blip>
          <a:stretch>
            <a:fillRect/>
          </a:stretch>
        </p:blipFill>
        <p:spPr>
          <a:xfrm>
            <a:off x="6968100" y="3776500"/>
            <a:ext cx="1810100" cy="12067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body" idx="1"/>
          </p:nvPr>
        </p:nvSpPr>
        <p:spPr>
          <a:xfrm>
            <a:off x="729450" y="1486625"/>
            <a:ext cx="7688700" cy="2853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tr" sz="1800" b="1"/>
              <a:t>Sample Artificial Intelligence (AI) Tools for Creating Course Content:</a:t>
            </a:r>
            <a:endParaRPr sz="1800" b="1"/>
          </a:p>
          <a:p>
            <a:pPr marL="457200" lvl="0" indent="-342900" algn="l" rtl="0">
              <a:spcBef>
                <a:spcPts val="1200"/>
              </a:spcBef>
              <a:spcAft>
                <a:spcPts val="0"/>
              </a:spcAft>
              <a:buSzPts val="1800"/>
              <a:buChar char="●"/>
            </a:pPr>
            <a:r>
              <a:rPr lang="tr" sz="1800"/>
              <a:t>General Use</a:t>
            </a:r>
            <a:endParaRPr sz="1800"/>
          </a:p>
          <a:p>
            <a:pPr marL="914400" lvl="1" indent="-342900" algn="l" rtl="0">
              <a:spcBef>
                <a:spcPts val="0"/>
              </a:spcBef>
              <a:spcAft>
                <a:spcPts val="0"/>
              </a:spcAft>
              <a:buSzPts val="1800"/>
              <a:buChar char="○"/>
            </a:pPr>
            <a:r>
              <a:rPr lang="tr" sz="1800"/>
              <a:t>ChatGPT (</a:t>
            </a:r>
            <a:r>
              <a:rPr lang="tr" sz="1800" b="1" u="sng">
                <a:solidFill>
                  <a:schemeClr val="accent5"/>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chat.openai.com</a:t>
            </a:r>
            <a:r>
              <a:rPr lang="tr" sz="1800"/>
              <a:t>)</a:t>
            </a:r>
            <a:endParaRPr sz="1800"/>
          </a:p>
          <a:p>
            <a:pPr marL="914400" lvl="1" indent="-342900" algn="l" rtl="0">
              <a:spcBef>
                <a:spcPts val="0"/>
              </a:spcBef>
              <a:spcAft>
                <a:spcPts val="0"/>
              </a:spcAft>
              <a:buSzPts val="1800"/>
              <a:buChar char="○"/>
            </a:pPr>
            <a:r>
              <a:rPr lang="tr" sz="1800"/>
              <a:t>Google Bard (</a:t>
            </a:r>
            <a:r>
              <a:rPr lang="tr" sz="1800" b="1" u="sng">
                <a:solidFill>
                  <a:schemeClr val="accent5"/>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bard.google.com</a:t>
            </a:r>
            <a:r>
              <a:rPr lang="tr" sz="1800"/>
              <a:t>)</a:t>
            </a:r>
            <a:endParaRPr sz="1800"/>
          </a:p>
          <a:p>
            <a:pPr marL="457200" lvl="0" indent="-342900" algn="l" rtl="0">
              <a:spcBef>
                <a:spcPts val="0"/>
              </a:spcBef>
              <a:spcAft>
                <a:spcPts val="0"/>
              </a:spcAft>
              <a:buSzPts val="1800"/>
              <a:buChar char="●"/>
            </a:pPr>
            <a:r>
              <a:rPr lang="tr" sz="1800"/>
              <a:t>Educational Use</a:t>
            </a:r>
            <a:endParaRPr sz="1800"/>
          </a:p>
          <a:p>
            <a:pPr marL="914400" lvl="1" indent="-342900" algn="l" rtl="0">
              <a:spcBef>
                <a:spcPts val="0"/>
              </a:spcBef>
              <a:spcAft>
                <a:spcPts val="0"/>
              </a:spcAft>
              <a:buSzPts val="1800"/>
              <a:buChar char="○"/>
            </a:pPr>
            <a:r>
              <a:rPr lang="tr" sz="1800"/>
              <a:t>Almanack (</a:t>
            </a:r>
            <a:r>
              <a:rPr lang="tr" sz="1800" b="1" u="sng">
                <a:solidFill>
                  <a:schemeClr val="accent5"/>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app.almanack.ai</a:t>
            </a:r>
            <a:r>
              <a:rPr lang="tr" sz="1800"/>
              <a:t>)</a:t>
            </a:r>
            <a:endParaRPr sz="1800"/>
          </a:p>
          <a:p>
            <a:pPr marL="914400" lvl="1" indent="-342900" algn="l" rtl="0">
              <a:spcBef>
                <a:spcPts val="0"/>
              </a:spcBef>
              <a:spcAft>
                <a:spcPts val="0"/>
              </a:spcAft>
              <a:buSzPts val="1800"/>
              <a:buChar char="○"/>
            </a:pPr>
            <a:r>
              <a:rPr lang="tr" sz="1800"/>
              <a:t>EduAide (</a:t>
            </a:r>
            <a:r>
              <a:rPr lang="tr" sz="1800" b="1" u="sng">
                <a:solidFill>
                  <a:schemeClr val="accent5"/>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eduaide.ai/app/generator</a:t>
            </a:r>
            <a:r>
              <a:rPr lang="tr" sz="1800"/>
              <a:t>)</a:t>
            </a:r>
            <a:endParaRPr sz="1300"/>
          </a:p>
        </p:txBody>
      </p:sp>
      <p:sp>
        <p:nvSpPr>
          <p:cNvPr id="99" name="Google Shape;99;p15"/>
          <p:cNvSpPr txBox="1">
            <a:spLocks noGrp="1"/>
          </p:cNvSpPr>
          <p:nvPr>
            <p:ph type="title"/>
          </p:nvPr>
        </p:nvSpPr>
        <p:spPr>
          <a:xfrm>
            <a:off x="727650" y="574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Course Content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2"/>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Visuals, Audio and Video with AI</a:t>
            </a:r>
            <a:endParaRPr/>
          </a:p>
        </p:txBody>
      </p:sp>
      <p:sp>
        <p:nvSpPr>
          <p:cNvPr id="330" name="Google Shape;330;p42"/>
          <p:cNvSpPr txBox="1">
            <a:spLocks noGrp="1"/>
          </p:cNvSpPr>
          <p:nvPr>
            <p:ph type="title"/>
          </p:nvPr>
        </p:nvSpPr>
        <p:spPr>
          <a:xfrm>
            <a:off x="458375" y="1408725"/>
            <a:ext cx="3837000" cy="493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53804"/>
              <a:buNone/>
            </a:pPr>
            <a:r>
              <a:rPr lang="tr" sz="1840" u="sng"/>
              <a:t>Ideogram.ai</a:t>
            </a:r>
            <a:r>
              <a:rPr lang="tr" sz="1400">
                <a:solidFill>
                  <a:schemeClr val="accent3"/>
                </a:solidFill>
              </a:rPr>
              <a:t> - https:/ideogram.ai</a:t>
            </a:r>
            <a:endParaRPr sz="1400">
              <a:solidFill>
                <a:schemeClr val="accent3"/>
              </a:solidFill>
            </a:endParaRPr>
          </a:p>
          <a:p>
            <a:pPr marL="0" lvl="0" indent="0" algn="l" rtl="0">
              <a:spcBef>
                <a:spcPts val="0"/>
              </a:spcBef>
              <a:spcAft>
                <a:spcPts val="0"/>
              </a:spcAft>
              <a:buSzPct val="53804"/>
              <a:buNone/>
            </a:pPr>
            <a:endParaRPr sz="1840" u="sng"/>
          </a:p>
        </p:txBody>
      </p:sp>
      <p:sp>
        <p:nvSpPr>
          <p:cNvPr id="331" name="Google Shape;331;p42"/>
          <p:cNvSpPr txBox="1">
            <a:spLocks noGrp="1"/>
          </p:cNvSpPr>
          <p:nvPr>
            <p:ph type="title"/>
          </p:nvPr>
        </p:nvSpPr>
        <p:spPr>
          <a:xfrm>
            <a:off x="458375" y="1881625"/>
            <a:ext cx="3599700" cy="3049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990"/>
              <a:buNone/>
            </a:pPr>
            <a:r>
              <a:rPr lang="tr" sz="1200" b="0" dirty="0">
                <a:solidFill>
                  <a:schemeClr val="accent1"/>
                </a:solidFill>
                <a:highlight>
                  <a:srgbClr val="FFFFFF"/>
                </a:highlight>
                <a:latin typeface="Arial"/>
                <a:ea typeface="Arial"/>
                <a:cs typeface="Arial"/>
                <a:sym typeface="Arial"/>
              </a:rPr>
              <a:t>Ideogram is a </a:t>
            </a:r>
            <a:r>
              <a:rPr lang="tr" sz="1200" b="0" dirty="0">
                <a:solidFill>
                  <a:schemeClr val="accent1"/>
                </a:solidFill>
                <a:latin typeface="Arial"/>
                <a:ea typeface="Arial"/>
                <a:cs typeface="Arial"/>
                <a:sym typeface="Arial"/>
              </a:rPr>
              <a:t>free-to-use AI image generator</a:t>
            </a:r>
            <a:r>
              <a:rPr lang="tr" sz="1200" b="0" dirty="0">
                <a:solidFill>
                  <a:schemeClr val="accent1"/>
                </a:solidFill>
                <a:highlight>
                  <a:srgbClr val="FFFFFF"/>
                </a:highlight>
                <a:latin typeface="Arial"/>
                <a:ea typeface="Arial"/>
                <a:cs typeface="Arial"/>
                <a:sym typeface="Arial"/>
              </a:rPr>
              <a:t> that allows to generate images with text, and it even allows to create images of celebrities and mascots like Mario.</a:t>
            </a:r>
            <a:endParaRPr sz="1200" b="0" dirty="0">
              <a:solidFill>
                <a:schemeClr val="accent1"/>
              </a:solidFill>
              <a:highlight>
                <a:srgbClr val="FFFFFF"/>
              </a:highlight>
              <a:latin typeface="Arial"/>
              <a:ea typeface="Arial"/>
              <a:cs typeface="Arial"/>
              <a:sym typeface="Arial"/>
            </a:endParaRPr>
          </a:p>
          <a:p>
            <a:pPr marL="0" lvl="0" indent="0" algn="just" rtl="0">
              <a:lnSpc>
                <a:spcPct val="115000"/>
              </a:lnSpc>
              <a:spcBef>
                <a:spcPts val="0"/>
              </a:spcBef>
              <a:spcAft>
                <a:spcPts val="0"/>
              </a:spcAft>
              <a:buSzPts val="990"/>
              <a:buNone/>
            </a:pPr>
            <a:endParaRPr sz="1200" b="0" dirty="0">
              <a:solidFill>
                <a:schemeClr val="accent1"/>
              </a:solidFill>
              <a:highlight>
                <a:srgbClr val="FFFFFF"/>
              </a:highlight>
              <a:latin typeface="Arial"/>
              <a:ea typeface="Arial"/>
              <a:cs typeface="Arial"/>
              <a:sym typeface="Arial"/>
            </a:endParaRPr>
          </a:p>
          <a:p>
            <a:pPr marL="0" lvl="0" indent="0" algn="just" rtl="0">
              <a:lnSpc>
                <a:spcPct val="115000"/>
              </a:lnSpc>
              <a:spcBef>
                <a:spcPts val="0"/>
              </a:spcBef>
              <a:spcAft>
                <a:spcPts val="0"/>
              </a:spcAft>
              <a:buSzPts val="990"/>
              <a:buNone/>
            </a:pPr>
            <a:r>
              <a:rPr lang="tr" sz="1200" b="0" dirty="0">
                <a:solidFill>
                  <a:schemeClr val="accent1"/>
                </a:solidFill>
                <a:highlight>
                  <a:srgbClr val="FFFFFF"/>
                </a:highlight>
                <a:latin typeface="Arial"/>
                <a:ea typeface="Arial"/>
                <a:cs typeface="Arial"/>
                <a:sym typeface="Arial"/>
              </a:rPr>
              <a:t>It can also remix generated images by applying a new visual style. A new style will be applied to the generated image.</a:t>
            </a:r>
            <a:endParaRPr sz="1200" b="0" dirty="0">
              <a:solidFill>
                <a:schemeClr val="accent1"/>
              </a:solidFill>
              <a:highlight>
                <a:srgbClr val="FFFFFF"/>
              </a:highlight>
              <a:latin typeface="Arial"/>
              <a:ea typeface="Arial"/>
              <a:cs typeface="Arial"/>
              <a:sym typeface="Arial"/>
            </a:endParaRPr>
          </a:p>
          <a:p>
            <a:pPr marL="0" lvl="0" indent="0" algn="just" rtl="0">
              <a:lnSpc>
                <a:spcPct val="115000"/>
              </a:lnSpc>
              <a:spcBef>
                <a:spcPts val="0"/>
              </a:spcBef>
              <a:spcAft>
                <a:spcPts val="0"/>
              </a:spcAft>
              <a:buSzPts val="990"/>
              <a:buNone/>
            </a:pPr>
            <a:endParaRPr sz="1200" b="0" dirty="0">
              <a:solidFill>
                <a:schemeClr val="accent1"/>
              </a:solidFill>
              <a:highlight>
                <a:srgbClr val="FFFFFF"/>
              </a:highlight>
              <a:latin typeface="Arial"/>
              <a:ea typeface="Arial"/>
              <a:cs typeface="Arial"/>
              <a:sym typeface="Arial"/>
            </a:endParaRPr>
          </a:p>
          <a:p>
            <a:pPr marL="0" lvl="0" indent="0" algn="just" rtl="0">
              <a:lnSpc>
                <a:spcPct val="115000"/>
              </a:lnSpc>
              <a:spcBef>
                <a:spcPts val="0"/>
              </a:spcBef>
              <a:spcAft>
                <a:spcPts val="0"/>
              </a:spcAft>
              <a:buSzPts val="990"/>
              <a:buNone/>
            </a:pPr>
            <a:r>
              <a:rPr lang="tr" sz="1200" b="0" dirty="0">
                <a:solidFill>
                  <a:schemeClr val="accent1"/>
                </a:solidFill>
                <a:highlight>
                  <a:srgbClr val="FFFFFF"/>
                </a:highlight>
                <a:latin typeface="Arial"/>
                <a:ea typeface="Arial"/>
                <a:cs typeface="Arial"/>
                <a:sym typeface="Arial"/>
              </a:rPr>
              <a:t>Ideogram can generate logos, vector images and illustrations.</a:t>
            </a:r>
            <a:endParaRPr sz="1200" b="0" dirty="0">
              <a:solidFill>
                <a:schemeClr val="accent1"/>
              </a:solidFill>
              <a:highlight>
                <a:srgbClr val="FFFFFF"/>
              </a:highlight>
              <a:latin typeface="Arial"/>
              <a:ea typeface="Arial"/>
              <a:cs typeface="Arial"/>
              <a:sym typeface="Arial"/>
            </a:endParaRPr>
          </a:p>
          <a:p>
            <a:pPr marL="0" lvl="0" indent="0" algn="just" rtl="0">
              <a:lnSpc>
                <a:spcPct val="115000"/>
              </a:lnSpc>
              <a:spcBef>
                <a:spcPts val="0"/>
              </a:spcBef>
              <a:spcAft>
                <a:spcPts val="0"/>
              </a:spcAft>
              <a:buSzPts val="990"/>
              <a:buNone/>
            </a:pPr>
            <a:endParaRPr sz="1200" b="0" dirty="0">
              <a:solidFill>
                <a:schemeClr val="accent1"/>
              </a:solidFill>
              <a:highlight>
                <a:srgbClr val="FFFFFF"/>
              </a:highlight>
              <a:latin typeface="Arial"/>
              <a:ea typeface="Arial"/>
              <a:cs typeface="Arial"/>
              <a:sym typeface="Arial"/>
            </a:endParaRPr>
          </a:p>
          <a:p>
            <a:pPr marL="0" lvl="0" indent="0" algn="r" rtl="0">
              <a:lnSpc>
                <a:spcPct val="115000"/>
              </a:lnSpc>
              <a:spcBef>
                <a:spcPts val="0"/>
              </a:spcBef>
              <a:spcAft>
                <a:spcPts val="0"/>
              </a:spcAft>
              <a:buSzPts val="990"/>
              <a:buNone/>
            </a:pPr>
            <a:r>
              <a:rPr lang="tr" sz="900" dirty="0">
                <a:solidFill>
                  <a:schemeClr val="accent1"/>
                </a:solidFill>
                <a:highlight>
                  <a:srgbClr val="FFFFFF"/>
                </a:highlight>
                <a:latin typeface="Arial"/>
                <a:ea typeface="Arial"/>
                <a:cs typeface="Arial"/>
                <a:sym typeface="Arial"/>
              </a:rPr>
              <a:t>These images are made by Ideogram.ai</a:t>
            </a:r>
            <a:endParaRPr sz="900" dirty="0">
              <a:solidFill>
                <a:schemeClr val="accent1"/>
              </a:solidFill>
              <a:highlight>
                <a:srgbClr val="FFFFFF"/>
              </a:highlight>
              <a:latin typeface="Arial"/>
              <a:ea typeface="Arial"/>
              <a:cs typeface="Arial"/>
              <a:sym typeface="Arial"/>
            </a:endParaRPr>
          </a:p>
        </p:txBody>
      </p:sp>
      <p:pic>
        <p:nvPicPr>
          <p:cNvPr id="332" name="Google Shape;332;p42"/>
          <p:cNvPicPr preferRelativeResize="0"/>
          <p:nvPr/>
        </p:nvPicPr>
        <p:blipFill>
          <a:blip r:embed="rId3">
            <a:alphaModFix/>
          </a:blip>
          <a:stretch>
            <a:fillRect/>
          </a:stretch>
        </p:blipFill>
        <p:spPr>
          <a:xfrm>
            <a:off x="6903725" y="1450225"/>
            <a:ext cx="1677399" cy="1677399"/>
          </a:xfrm>
          <a:prstGeom prst="rect">
            <a:avLst/>
          </a:prstGeom>
          <a:noFill/>
          <a:ln>
            <a:noFill/>
          </a:ln>
        </p:spPr>
      </p:pic>
      <p:pic>
        <p:nvPicPr>
          <p:cNvPr id="333" name="Google Shape;333;p42"/>
          <p:cNvPicPr preferRelativeResize="0"/>
          <p:nvPr/>
        </p:nvPicPr>
        <p:blipFill>
          <a:blip r:embed="rId4">
            <a:alphaModFix/>
          </a:blip>
          <a:stretch>
            <a:fillRect/>
          </a:stretch>
        </p:blipFill>
        <p:spPr>
          <a:xfrm>
            <a:off x="5053300" y="1450225"/>
            <a:ext cx="1677399" cy="1677399"/>
          </a:xfrm>
          <a:prstGeom prst="rect">
            <a:avLst/>
          </a:prstGeom>
          <a:noFill/>
          <a:ln>
            <a:noFill/>
          </a:ln>
        </p:spPr>
      </p:pic>
      <p:pic>
        <p:nvPicPr>
          <p:cNvPr id="334" name="Google Shape;334;p42"/>
          <p:cNvPicPr preferRelativeResize="0"/>
          <p:nvPr/>
        </p:nvPicPr>
        <p:blipFill>
          <a:blip r:embed="rId5">
            <a:alphaModFix/>
          </a:blip>
          <a:stretch>
            <a:fillRect/>
          </a:stretch>
        </p:blipFill>
        <p:spPr>
          <a:xfrm>
            <a:off x="6903725" y="3279775"/>
            <a:ext cx="1677399" cy="1677399"/>
          </a:xfrm>
          <a:prstGeom prst="rect">
            <a:avLst/>
          </a:prstGeom>
          <a:noFill/>
          <a:ln>
            <a:noFill/>
          </a:ln>
        </p:spPr>
      </p:pic>
      <p:pic>
        <p:nvPicPr>
          <p:cNvPr id="335" name="Google Shape;335;p42"/>
          <p:cNvPicPr preferRelativeResize="0"/>
          <p:nvPr/>
        </p:nvPicPr>
        <p:blipFill rotWithShape="1">
          <a:blip r:embed="rId6">
            <a:alphaModFix/>
          </a:blip>
          <a:srcRect t="34427" b="3068"/>
          <a:stretch/>
        </p:blipFill>
        <p:spPr>
          <a:xfrm>
            <a:off x="5053300" y="3279775"/>
            <a:ext cx="1677300" cy="1677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3"/>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Visuals, Audio and Video with AI</a:t>
            </a:r>
            <a:endParaRPr/>
          </a:p>
        </p:txBody>
      </p:sp>
      <p:sp>
        <p:nvSpPr>
          <p:cNvPr id="341" name="Google Shape;341;p43"/>
          <p:cNvSpPr txBox="1">
            <a:spLocks noGrp="1"/>
          </p:cNvSpPr>
          <p:nvPr>
            <p:ph type="title"/>
          </p:nvPr>
        </p:nvSpPr>
        <p:spPr>
          <a:xfrm>
            <a:off x="458374" y="1408725"/>
            <a:ext cx="3484975" cy="49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ct val="53804"/>
              <a:buNone/>
            </a:pPr>
            <a:r>
              <a:rPr lang="tr" sz="1840" u="sng" dirty="0"/>
              <a:t>Lumen5</a:t>
            </a:r>
            <a:r>
              <a:rPr lang="tr" sz="1400" dirty="0">
                <a:solidFill>
                  <a:schemeClr val="accent3"/>
                </a:solidFill>
              </a:rPr>
              <a:t> - https://lumen5.com</a:t>
            </a:r>
            <a:endParaRPr sz="1400" dirty="0">
              <a:solidFill>
                <a:schemeClr val="accent3"/>
              </a:solidFill>
            </a:endParaRPr>
          </a:p>
        </p:txBody>
      </p:sp>
      <p:sp>
        <p:nvSpPr>
          <p:cNvPr id="342" name="Google Shape;342;p43"/>
          <p:cNvSpPr txBox="1">
            <a:spLocks noGrp="1"/>
          </p:cNvSpPr>
          <p:nvPr>
            <p:ph type="title"/>
          </p:nvPr>
        </p:nvSpPr>
        <p:spPr>
          <a:xfrm>
            <a:off x="458375" y="1881625"/>
            <a:ext cx="4313400" cy="3049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990"/>
              <a:buNone/>
            </a:pPr>
            <a:r>
              <a:rPr lang="tr" sz="1200" dirty="0">
                <a:solidFill>
                  <a:schemeClr val="accent1"/>
                </a:solidFill>
                <a:latin typeface="Arial"/>
                <a:ea typeface="Arial"/>
                <a:cs typeface="Arial"/>
                <a:sym typeface="Arial"/>
              </a:rPr>
              <a:t>Lumen5</a:t>
            </a:r>
            <a:r>
              <a:rPr lang="tr" sz="1200" b="0" dirty="0">
                <a:solidFill>
                  <a:schemeClr val="accent1"/>
                </a:solidFill>
                <a:latin typeface="Arial"/>
                <a:ea typeface="Arial"/>
                <a:cs typeface="Arial"/>
                <a:sym typeface="Arial"/>
              </a:rPr>
              <a:t> is an AI-powered tool that creates videos to accompany written content. Users can input a link to an article or blog post, or write some text, and Lumen5 will turn the text into a video. Users can then tinker with the video by adding music, inserting new photos, and tweaking the format. Lumen5 can be used in education to inspire student interest in a topic, support student learning with multimedia, and facilitate knowledge construction through the design of videos.</a:t>
            </a:r>
            <a:endParaRPr sz="1200" b="0" dirty="0">
              <a:solidFill>
                <a:schemeClr val="accent1"/>
              </a:solidFill>
              <a:latin typeface="Arial"/>
              <a:ea typeface="Arial"/>
              <a:cs typeface="Arial"/>
              <a:sym typeface="Arial"/>
            </a:endParaRPr>
          </a:p>
          <a:p>
            <a:pPr marL="0" lvl="0" indent="0" algn="just" rtl="0">
              <a:lnSpc>
                <a:spcPct val="115000"/>
              </a:lnSpc>
              <a:spcBef>
                <a:spcPts val="0"/>
              </a:spcBef>
              <a:spcAft>
                <a:spcPts val="0"/>
              </a:spcAft>
              <a:buSzPts val="990"/>
              <a:buNone/>
            </a:pPr>
            <a:endParaRPr sz="1200" b="0" dirty="0">
              <a:solidFill>
                <a:schemeClr val="accent1"/>
              </a:solidFill>
              <a:latin typeface="Arial"/>
              <a:ea typeface="Arial"/>
              <a:cs typeface="Arial"/>
              <a:sym typeface="Arial"/>
            </a:endParaRPr>
          </a:p>
          <a:p>
            <a:pPr marL="0" lvl="0" indent="0" algn="just" rtl="0">
              <a:lnSpc>
                <a:spcPct val="115000"/>
              </a:lnSpc>
              <a:spcBef>
                <a:spcPts val="0"/>
              </a:spcBef>
              <a:spcAft>
                <a:spcPts val="0"/>
              </a:spcAft>
              <a:buSzPts val="990"/>
              <a:buNone/>
            </a:pPr>
            <a:r>
              <a:rPr lang="tr" sz="1200" b="0" dirty="0">
                <a:solidFill>
                  <a:schemeClr val="accent1"/>
                </a:solidFill>
                <a:latin typeface="Arial"/>
                <a:ea typeface="Arial"/>
                <a:cs typeface="Arial"/>
                <a:sym typeface="Arial"/>
              </a:rPr>
              <a:t>Lumen5 is free to use and videos can be exported with free plan (720p).</a:t>
            </a:r>
            <a:endParaRPr sz="1200" b="0" dirty="0">
              <a:solidFill>
                <a:schemeClr val="accent1"/>
              </a:solidFill>
              <a:latin typeface="Arial"/>
              <a:ea typeface="Arial"/>
              <a:cs typeface="Arial"/>
              <a:sym typeface="Arial"/>
            </a:endParaRPr>
          </a:p>
          <a:p>
            <a:pPr marL="0" lvl="0" indent="0" algn="r" rtl="0">
              <a:lnSpc>
                <a:spcPct val="115000"/>
              </a:lnSpc>
              <a:spcBef>
                <a:spcPts val="0"/>
              </a:spcBef>
              <a:spcAft>
                <a:spcPts val="0"/>
              </a:spcAft>
              <a:buSzPts val="990"/>
              <a:buNone/>
            </a:pPr>
            <a:r>
              <a:rPr lang="tr" sz="900" dirty="0">
                <a:solidFill>
                  <a:schemeClr val="accent1"/>
                </a:solidFill>
                <a:latin typeface="Arial"/>
                <a:ea typeface="Arial"/>
                <a:cs typeface="Arial"/>
                <a:sym typeface="Arial"/>
              </a:rPr>
              <a:t>This video is made by Lumen5.</a:t>
            </a:r>
            <a:endParaRPr sz="900" dirty="0">
              <a:solidFill>
                <a:schemeClr val="accent1"/>
              </a:solidFill>
              <a:latin typeface="Arial"/>
              <a:ea typeface="Arial"/>
              <a:cs typeface="Arial"/>
              <a:sym typeface="Arial"/>
            </a:endParaRPr>
          </a:p>
        </p:txBody>
      </p:sp>
      <p:pic>
        <p:nvPicPr>
          <p:cNvPr id="343" name="Google Shape;343;p43"/>
          <p:cNvPicPr preferRelativeResize="0"/>
          <p:nvPr/>
        </p:nvPicPr>
        <p:blipFill>
          <a:blip r:embed="rId3">
            <a:alphaModFix/>
          </a:blip>
          <a:stretch>
            <a:fillRect/>
          </a:stretch>
        </p:blipFill>
        <p:spPr>
          <a:xfrm>
            <a:off x="5073723" y="1441499"/>
            <a:ext cx="3438976" cy="1170650"/>
          </a:xfrm>
          <a:prstGeom prst="rect">
            <a:avLst/>
          </a:prstGeom>
          <a:noFill/>
          <a:ln w="9525" cap="flat" cmpd="sng">
            <a:solidFill>
              <a:schemeClr val="dk2"/>
            </a:solidFill>
            <a:prstDash val="solid"/>
            <a:round/>
            <a:headEnd type="none" w="sm" len="sm"/>
            <a:tailEnd type="none" w="sm" len="sm"/>
          </a:ln>
        </p:spPr>
      </p:pic>
      <p:pic>
        <p:nvPicPr>
          <p:cNvPr id="344" name="Google Shape;344;p43" title="Lumen5 - Example Video.mp4">
            <a:hlinkClick r:id="rId4"/>
          </p:cNvPr>
          <p:cNvPicPr preferRelativeResize="0"/>
          <p:nvPr/>
        </p:nvPicPr>
        <p:blipFill>
          <a:blip r:embed="rId5">
            <a:alphaModFix/>
          </a:blip>
          <a:stretch>
            <a:fillRect/>
          </a:stretch>
        </p:blipFill>
        <p:spPr>
          <a:xfrm>
            <a:off x="5068800" y="2764549"/>
            <a:ext cx="3473419" cy="1952682"/>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4"/>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Visuals, Audio and Video with AI</a:t>
            </a:r>
            <a:endParaRPr/>
          </a:p>
        </p:txBody>
      </p:sp>
      <p:sp>
        <p:nvSpPr>
          <p:cNvPr id="350" name="Google Shape;350;p44"/>
          <p:cNvSpPr txBox="1">
            <a:spLocks noGrp="1"/>
          </p:cNvSpPr>
          <p:nvPr>
            <p:ph type="title"/>
          </p:nvPr>
        </p:nvSpPr>
        <p:spPr>
          <a:xfrm>
            <a:off x="458374" y="1408725"/>
            <a:ext cx="3288125" cy="49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ct val="53804"/>
              <a:buNone/>
            </a:pPr>
            <a:r>
              <a:rPr lang="tr" sz="1840" u="sng" dirty="0"/>
              <a:t>Designs.ai</a:t>
            </a:r>
            <a:r>
              <a:rPr lang="tr" sz="1400" dirty="0">
                <a:solidFill>
                  <a:schemeClr val="accent3"/>
                </a:solidFill>
              </a:rPr>
              <a:t> - https://designs.ai</a:t>
            </a:r>
            <a:endParaRPr sz="1840" u="sng" dirty="0"/>
          </a:p>
        </p:txBody>
      </p:sp>
      <p:sp>
        <p:nvSpPr>
          <p:cNvPr id="351" name="Google Shape;351;p44"/>
          <p:cNvSpPr txBox="1">
            <a:spLocks noGrp="1"/>
          </p:cNvSpPr>
          <p:nvPr>
            <p:ph type="title"/>
          </p:nvPr>
        </p:nvSpPr>
        <p:spPr>
          <a:xfrm>
            <a:off x="458375" y="1881625"/>
            <a:ext cx="4313400" cy="3049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990"/>
              <a:buNone/>
            </a:pPr>
            <a:r>
              <a:rPr lang="tr" sz="1200" dirty="0">
                <a:solidFill>
                  <a:schemeClr val="accent1"/>
                </a:solidFill>
                <a:latin typeface="Arial"/>
                <a:ea typeface="Arial"/>
                <a:cs typeface="Arial"/>
                <a:sym typeface="Arial"/>
              </a:rPr>
              <a:t>Designs.ai</a:t>
            </a:r>
            <a:r>
              <a:rPr lang="tr" sz="1200" b="0" dirty="0">
                <a:solidFill>
                  <a:schemeClr val="accent1"/>
                </a:solidFill>
                <a:latin typeface="Arial"/>
                <a:ea typeface="Arial"/>
                <a:cs typeface="Arial"/>
                <a:sym typeface="Arial"/>
              </a:rPr>
              <a:t> is a highly automated online suite of graphic design tools. It can be used to create logos, videos, designs, graphics, convert text to speech, and lots more. It is particularly beginner-friendly.</a:t>
            </a:r>
            <a:endParaRPr sz="1200" b="0" dirty="0">
              <a:solidFill>
                <a:schemeClr val="accent1"/>
              </a:solidFill>
              <a:latin typeface="Arial"/>
              <a:ea typeface="Arial"/>
              <a:cs typeface="Arial"/>
              <a:sym typeface="Arial"/>
            </a:endParaRPr>
          </a:p>
          <a:p>
            <a:pPr marL="0" lvl="0" indent="0" algn="just" rtl="0">
              <a:lnSpc>
                <a:spcPct val="115000"/>
              </a:lnSpc>
              <a:spcBef>
                <a:spcPts val="0"/>
              </a:spcBef>
              <a:spcAft>
                <a:spcPts val="0"/>
              </a:spcAft>
              <a:buSzPts val="990"/>
              <a:buNone/>
            </a:pPr>
            <a:endParaRPr sz="1200" b="0" dirty="0">
              <a:solidFill>
                <a:schemeClr val="accent1"/>
              </a:solidFill>
              <a:latin typeface="Arial"/>
              <a:ea typeface="Arial"/>
              <a:cs typeface="Arial"/>
              <a:sym typeface="Arial"/>
            </a:endParaRPr>
          </a:p>
          <a:p>
            <a:pPr marL="0" lvl="0" indent="0" algn="just" rtl="0">
              <a:lnSpc>
                <a:spcPct val="115000"/>
              </a:lnSpc>
              <a:spcBef>
                <a:spcPts val="0"/>
              </a:spcBef>
              <a:spcAft>
                <a:spcPts val="0"/>
              </a:spcAft>
              <a:buSzPts val="990"/>
              <a:buNone/>
            </a:pPr>
            <a:r>
              <a:rPr lang="tr" sz="1200" b="0" dirty="0">
                <a:solidFill>
                  <a:schemeClr val="accent1"/>
                </a:solidFill>
                <a:latin typeface="Arial"/>
                <a:ea typeface="Arial"/>
                <a:cs typeface="Arial"/>
                <a:sym typeface="Arial"/>
              </a:rPr>
              <a:t>Designs.ai is free to use and videos can be exported with free plan with watermark .</a:t>
            </a:r>
            <a:endParaRPr sz="1200" b="0" dirty="0">
              <a:solidFill>
                <a:schemeClr val="accent1"/>
              </a:solidFill>
              <a:latin typeface="Arial"/>
              <a:ea typeface="Arial"/>
              <a:cs typeface="Arial"/>
              <a:sym typeface="Arial"/>
            </a:endParaRPr>
          </a:p>
          <a:p>
            <a:pPr marL="0" lvl="0" indent="0" algn="r" rtl="0">
              <a:lnSpc>
                <a:spcPct val="115000"/>
              </a:lnSpc>
              <a:spcBef>
                <a:spcPts val="0"/>
              </a:spcBef>
              <a:spcAft>
                <a:spcPts val="0"/>
              </a:spcAft>
              <a:buSzPts val="990"/>
              <a:buNone/>
            </a:pPr>
            <a:r>
              <a:rPr lang="tr" sz="900" dirty="0">
                <a:solidFill>
                  <a:schemeClr val="accent1"/>
                </a:solidFill>
                <a:latin typeface="Arial"/>
                <a:ea typeface="Arial"/>
                <a:cs typeface="Arial"/>
                <a:sym typeface="Arial"/>
              </a:rPr>
              <a:t>This video is made by designs.ai.</a:t>
            </a:r>
            <a:endParaRPr sz="900" dirty="0">
              <a:solidFill>
                <a:schemeClr val="accent1"/>
              </a:solidFill>
              <a:latin typeface="Arial"/>
              <a:ea typeface="Arial"/>
              <a:cs typeface="Arial"/>
              <a:sym typeface="Arial"/>
            </a:endParaRPr>
          </a:p>
        </p:txBody>
      </p:sp>
      <p:pic>
        <p:nvPicPr>
          <p:cNvPr id="352" name="Google Shape;352;p44"/>
          <p:cNvPicPr preferRelativeResize="0"/>
          <p:nvPr/>
        </p:nvPicPr>
        <p:blipFill>
          <a:blip r:embed="rId3">
            <a:alphaModFix/>
          </a:blip>
          <a:stretch>
            <a:fillRect/>
          </a:stretch>
        </p:blipFill>
        <p:spPr>
          <a:xfrm>
            <a:off x="5135200" y="1402275"/>
            <a:ext cx="3359073" cy="1169475"/>
          </a:xfrm>
          <a:prstGeom prst="rect">
            <a:avLst/>
          </a:prstGeom>
          <a:noFill/>
          <a:ln w="9525" cap="flat" cmpd="sng">
            <a:solidFill>
              <a:schemeClr val="dk2"/>
            </a:solidFill>
            <a:prstDash val="solid"/>
            <a:round/>
            <a:headEnd type="none" w="sm" len="sm"/>
            <a:tailEnd type="none" w="sm" len="sm"/>
          </a:ln>
        </p:spPr>
      </p:pic>
      <p:pic>
        <p:nvPicPr>
          <p:cNvPr id="353" name="Google Shape;353;p44" title="Designs ai - Example video.mp4">
            <a:hlinkClick r:id="rId4"/>
          </p:cNvPr>
          <p:cNvPicPr preferRelativeResize="0"/>
          <p:nvPr/>
        </p:nvPicPr>
        <p:blipFill>
          <a:blip r:embed="rId5">
            <a:alphaModFix/>
          </a:blip>
          <a:stretch>
            <a:fillRect/>
          </a:stretch>
        </p:blipFill>
        <p:spPr>
          <a:xfrm>
            <a:off x="5135200" y="2808265"/>
            <a:ext cx="3359075" cy="1889485"/>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5"/>
          <p:cNvSpPr txBox="1">
            <a:spLocks noGrp="1"/>
          </p:cNvSpPr>
          <p:nvPr>
            <p:ph type="title"/>
          </p:nvPr>
        </p:nvSpPr>
        <p:spPr>
          <a:xfrm>
            <a:off x="458375" y="630550"/>
            <a:ext cx="8628900" cy="535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990"/>
              <a:buNone/>
            </a:pPr>
            <a:r>
              <a:rPr lang="tr" sz="2010">
                <a:solidFill>
                  <a:srgbClr val="000000"/>
                </a:solidFill>
              </a:rPr>
              <a:t>Creating a Complete Course Using the Created Content and Visuals</a:t>
            </a:r>
            <a:endParaRPr sz="2010">
              <a:solidFill>
                <a:srgbClr val="000000"/>
              </a:solidFill>
            </a:endParaRPr>
          </a:p>
        </p:txBody>
      </p:sp>
      <p:sp>
        <p:nvSpPr>
          <p:cNvPr id="359" name="Google Shape;359;p45"/>
          <p:cNvSpPr txBox="1"/>
          <p:nvPr/>
        </p:nvSpPr>
        <p:spPr>
          <a:xfrm>
            <a:off x="570575" y="1555300"/>
            <a:ext cx="7932900" cy="3096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tr" sz="1300" dirty="0">
                <a:solidFill>
                  <a:schemeClr val="accent1"/>
                </a:solidFill>
              </a:rPr>
              <a:t>In this final stage of the educational material development process, the focus shifts towards integrating the accumulated content and visuals into a cohesive and comprehensive course module. Leveraging the previously generated content and visuals created using AI tools, the goal is to construct an engaging and informative learning experience.</a:t>
            </a:r>
            <a:endParaRPr sz="1100" dirty="0">
              <a:solidFill>
                <a:schemeClr val="accent1"/>
              </a:solidFill>
              <a:highlight>
                <a:srgbClr val="F7F7F8"/>
              </a:highlight>
              <a:latin typeface="Roboto"/>
              <a:ea typeface="Roboto"/>
              <a:cs typeface="Roboto"/>
              <a:sym typeface="Roboto"/>
            </a:endParaRPr>
          </a:p>
          <a:p>
            <a:pPr marL="0" lvl="0" indent="0" algn="just" rtl="0">
              <a:spcBef>
                <a:spcPts val="0"/>
              </a:spcBef>
              <a:spcAft>
                <a:spcPts val="0"/>
              </a:spcAft>
              <a:buNone/>
            </a:pPr>
            <a:endParaRPr sz="1100" dirty="0">
              <a:solidFill>
                <a:schemeClr val="accent1"/>
              </a:solidFill>
              <a:highlight>
                <a:srgbClr val="F7F7F8"/>
              </a:highlight>
              <a:latin typeface="Roboto"/>
              <a:ea typeface="Roboto"/>
              <a:cs typeface="Roboto"/>
              <a:sym typeface="Roboto"/>
            </a:endParaRPr>
          </a:p>
          <a:p>
            <a:pPr marL="0" lvl="0" indent="0" algn="just" rtl="0">
              <a:spcBef>
                <a:spcPts val="0"/>
              </a:spcBef>
              <a:spcAft>
                <a:spcPts val="0"/>
              </a:spcAft>
              <a:buNone/>
            </a:pPr>
            <a:r>
              <a:rPr lang="tr" sz="1300" dirty="0">
                <a:solidFill>
                  <a:schemeClr val="accent1"/>
                </a:solidFill>
              </a:rPr>
              <a:t>During the development of the complete course module, it is imperative to pay attention to several key aspects:</a:t>
            </a:r>
            <a:endParaRPr sz="1300" dirty="0">
              <a:solidFill>
                <a:schemeClr val="accent1"/>
              </a:solidFill>
            </a:endParaRPr>
          </a:p>
          <a:p>
            <a:pPr marL="457200" lvl="0" indent="-311150" algn="just" rtl="0">
              <a:lnSpc>
                <a:spcPct val="115000"/>
              </a:lnSpc>
              <a:spcBef>
                <a:spcPts val="1500"/>
              </a:spcBef>
              <a:spcAft>
                <a:spcPts val="0"/>
              </a:spcAft>
              <a:buClr>
                <a:srgbClr val="212529"/>
              </a:buClr>
              <a:buSzPts val="1300"/>
              <a:buChar char="●"/>
            </a:pPr>
            <a:r>
              <a:rPr lang="tr" sz="1300" dirty="0">
                <a:solidFill>
                  <a:schemeClr val="accent1"/>
                </a:solidFill>
              </a:rPr>
              <a:t>Ensure alignment with the organizational objectives.</a:t>
            </a:r>
            <a:endParaRPr sz="1300" dirty="0">
              <a:solidFill>
                <a:schemeClr val="accent1"/>
              </a:solidFill>
            </a:endParaRPr>
          </a:p>
          <a:p>
            <a:pPr marL="457200" lvl="0" indent="-311150" algn="just" rtl="0">
              <a:lnSpc>
                <a:spcPct val="115000"/>
              </a:lnSpc>
              <a:spcBef>
                <a:spcPts val="0"/>
              </a:spcBef>
              <a:spcAft>
                <a:spcPts val="0"/>
              </a:spcAft>
              <a:buClr>
                <a:srgbClr val="212529"/>
              </a:buClr>
              <a:buSzPts val="1300"/>
              <a:buChar char="●"/>
            </a:pPr>
            <a:r>
              <a:rPr lang="tr" sz="1300" dirty="0">
                <a:solidFill>
                  <a:schemeClr val="accent1"/>
                </a:solidFill>
              </a:rPr>
              <a:t>Maintain coherence and consistency between content and visuals.</a:t>
            </a:r>
            <a:endParaRPr sz="1300" dirty="0">
              <a:solidFill>
                <a:schemeClr val="accent1"/>
              </a:solidFill>
            </a:endParaRPr>
          </a:p>
          <a:p>
            <a:pPr marL="457200" lvl="0" indent="-311150" algn="just" rtl="0">
              <a:lnSpc>
                <a:spcPct val="115000"/>
              </a:lnSpc>
              <a:spcBef>
                <a:spcPts val="0"/>
              </a:spcBef>
              <a:spcAft>
                <a:spcPts val="0"/>
              </a:spcAft>
              <a:buClr>
                <a:srgbClr val="212529"/>
              </a:buClr>
              <a:buSzPts val="1300"/>
              <a:buChar char="●"/>
            </a:pPr>
            <a:r>
              <a:rPr lang="tr" sz="1300" dirty="0">
                <a:solidFill>
                  <a:schemeClr val="accent1"/>
                </a:solidFill>
              </a:rPr>
              <a:t>Foster active participation through interactive elements.</a:t>
            </a:r>
            <a:endParaRPr sz="1300" dirty="0">
              <a:solidFill>
                <a:schemeClr val="accent1"/>
              </a:solidFill>
            </a:endParaRPr>
          </a:p>
          <a:p>
            <a:pPr marL="457200" lvl="0" indent="-311150" algn="just" rtl="0">
              <a:lnSpc>
                <a:spcPct val="115000"/>
              </a:lnSpc>
              <a:spcBef>
                <a:spcPts val="0"/>
              </a:spcBef>
              <a:spcAft>
                <a:spcPts val="0"/>
              </a:spcAft>
              <a:buClr>
                <a:srgbClr val="212529"/>
              </a:buClr>
              <a:buSzPts val="1300"/>
              <a:buChar char="●"/>
            </a:pPr>
            <a:r>
              <a:rPr lang="tr" sz="1300" dirty="0">
                <a:solidFill>
                  <a:schemeClr val="accent1"/>
                </a:solidFill>
              </a:rPr>
              <a:t>Provide personalization to accommodate different learning styles and preferences.</a:t>
            </a:r>
            <a:endParaRPr sz="1300" dirty="0">
              <a:solidFill>
                <a:schemeClr val="accent1"/>
              </a:solidFill>
            </a:endParaRPr>
          </a:p>
          <a:p>
            <a:pPr marL="457200" lvl="0" indent="-311150" algn="just" rtl="0">
              <a:lnSpc>
                <a:spcPct val="115000"/>
              </a:lnSpc>
              <a:spcBef>
                <a:spcPts val="0"/>
              </a:spcBef>
              <a:spcAft>
                <a:spcPts val="0"/>
              </a:spcAft>
              <a:buClr>
                <a:srgbClr val="212529"/>
              </a:buClr>
              <a:buSzPts val="1300"/>
              <a:buChar char="●"/>
            </a:pPr>
            <a:r>
              <a:rPr lang="tr" sz="1300" dirty="0">
                <a:solidFill>
                  <a:schemeClr val="accent1"/>
                </a:solidFill>
              </a:rPr>
              <a:t>Offer user-friendly interfaces and intuitive navigation.</a:t>
            </a:r>
            <a:endParaRPr sz="1300" dirty="0">
              <a:solidFill>
                <a:schemeClr val="accent1"/>
              </a:solidFill>
            </a:endParaRPr>
          </a:p>
          <a:p>
            <a:pPr marL="457200" lvl="0" indent="-311150" algn="just" rtl="0">
              <a:lnSpc>
                <a:spcPct val="115000"/>
              </a:lnSpc>
              <a:spcBef>
                <a:spcPts val="0"/>
              </a:spcBef>
              <a:spcAft>
                <a:spcPts val="0"/>
              </a:spcAft>
              <a:buClr>
                <a:srgbClr val="212529"/>
              </a:buClr>
              <a:buSzPts val="1300"/>
              <a:buChar char="●"/>
            </a:pPr>
            <a:r>
              <a:rPr lang="tr" sz="1300" dirty="0">
                <a:solidFill>
                  <a:schemeClr val="accent1"/>
                </a:solidFill>
              </a:rPr>
              <a:t>Measure student comprehension and knowledge retention through effective assessments.</a:t>
            </a:r>
            <a:endParaRPr sz="1300" dirty="0">
              <a:solidFill>
                <a:schemeClr val="accent1"/>
              </a:solidFill>
            </a:endParaRPr>
          </a:p>
          <a:p>
            <a:pPr marL="457200" lvl="0" indent="-311150" algn="just" rtl="0">
              <a:lnSpc>
                <a:spcPct val="115000"/>
              </a:lnSpc>
              <a:spcBef>
                <a:spcPts val="0"/>
              </a:spcBef>
              <a:spcAft>
                <a:spcPts val="0"/>
              </a:spcAft>
              <a:buClr>
                <a:srgbClr val="212529"/>
              </a:buClr>
              <a:buSzPts val="1300"/>
              <a:buChar char="●"/>
            </a:pPr>
            <a:r>
              <a:rPr lang="tr" sz="1300" dirty="0">
                <a:solidFill>
                  <a:schemeClr val="accent1"/>
                </a:solidFill>
              </a:rPr>
              <a:t>Deliver a comprehensive narrative to provide students with a well-rounded learning experience.</a:t>
            </a:r>
            <a:endParaRPr sz="1300" dirty="0">
              <a:solidFill>
                <a:schemeClr val="accen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6"/>
          <p:cNvSpPr txBox="1">
            <a:spLocks noGrp="1"/>
          </p:cNvSpPr>
          <p:nvPr>
            <p:ph type="title"/>
          </p:nvPr>
        </p:nvSpPr>
        <p:spPr>
          <a:xfrm>
            <a:off x="458375" y="630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AI Tools Directories and Web Sites</a:t>
            </a:r>
            <a:endParaRPr/>
          </a:p>
        </p:txBody>
      </p:sp>
      <p:sp>
        <p:nvSpPr>
          <p:cNvPr id="365" name="Google Shape;365;p46"/>
          <p:cNvSpPr txBox="1">
            <a:spLocks noGrp="1"/>
          </p:cNvSpPr>
          <p:nvPr>
            <p:ph type="title"/>
          </p:nvPr>
        </p:nvSpPr>
        <p:spPr>
          <a:xfrm>
            <a:off x="458375" y="1408725"/>
            <a:ext cx="7934700" cy="3137400"/>
          </a:xfrm>
          <a:prstGeom prst="rect">
            <a:avLst/>
          </a:prstGeom>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Font typeface="Arial"/>
              <a:buChar char="●"/>
            </a:pPr>
            <a:r>
              <a:rPr lang="tr" sz="1800" dirty="0"/>
              <a:t>AI Educator Tools:			</a:t>
            </a:r>
            <a:r>
              <a:rPr lang="tr" sz="1100" u="sng" dirty="0">
                <a:solidFill>
                  <a:schemeClr val="dk1"/>
                </a:solidFill>
                <a:hlinkClick r:id="rId3">
                  <a:extLst>
                    <a:ext uri="{A12FA001-AC4F-418D-AE19-62706E023703}">
                      <ahyp:hlinkClr xmlns:ahyp="http://schemas.microsoft.com/office/drawing/2018/hyperlinkcolor" val="tx"/>
                    </a:ext>
                  </a:extLst>
                </a:hlinkClick>
              </a:rPr>
              <a:t>https://aieducator.tools/</a:t>
            </a:r>
            <a:endParaRPr sz="1800" dirty="0">
              <a:solidFill>
                <a:schemeClr val="dk1"/>
              </a:solidFill>
            </a:endParaRPr>
          </a:p>
          <a:p>
            <a:pPr marL="457200" lvl="0" indent="-342900" algn="l" rtl="0">
              <a:lnSpc>
                <a:spcPct val="115000"/>
              </a:lnSpc>
              <a:spcBef>
                <a:spcPts val="0"/>
              </a:spcBef>
              <a:spcAft>
                <a:spcPts val="0"/>
              </a:spcAft>
              <a:buSzPts val="1800"/>
              <a:buFont typeface="Arial"/>
              <a:buChar char="●"/>
            </a:pPr>
            <a:r>
              <a:rPr lang="tr" sz="1800" dirty="0"/>
              <a:t>There's An AI For That (TAAFT):	</a:t>
            </a:r>
            <a:r>
              <a:rPr lang="tr" sz="1100" u="sng" dirty="0">
                <a:solidFill>
                  <a:schemeClr val="dk1"/>
                </a:solidFill>
                <a:hlinkClick r:id="rId4">
                  <a:extLst>
                    <a:ext uri="{A12FA001-AC4F-418D-AE19-62706E023703}">
                      <ahyp:hlinkClr xmlns:ahyp="http://schemas.microsoft.com/office/drawing/2018/hyperlinkcolor" val="tx"/>
                    </a:ext>
                  </a:extLst>
                </a:hlinkClick>
              </a:rPr>
              <a:t>https://theresanaiforthat.com/</a:t>
            </a:r>
            <a:endParaRPr sz="1800" dirty="0">
              <a:solidFill>
                <a:schemeClr val="dk1"/>
              </a:solidFill>
            </a:endParaRPr>
          </a:p>
          <a:p>
            <a:pPr marL="457200" lvl="0" indent="-342900" algn="l" rtl="0">
              <a:lnSpc>
                <a:spcPct val="115000"/>
              </a:lnSpc>
              <a:spcBef>
                <a:spcPts val="0"/>
              </a:spcBef>
              <a:spcAft>
                <a:spcPts val="0"/>
              </a:spcAft>
              <a:buSzPts val="1800"/>
              <a:buFont typeface="Arial"/>
              <a:buChar char="●"/>
            </a:pPr>
            <a:r>
              <a:rPr lang="tr" sz="1800" dirty="0"/>
              <a:t>Future Tools:			</a:t>
            </a:r>
            <a:r>
              <a:rPr lang="tr" sz="1100" u="sng" dirty="0">
                <a:solidFill>
                  <a:schemeClr val="dk1"/>
                </a:solidFill>
                <a:hlinkClick r:id="rId5">
                  <a:extLst>
                    <a:ext uri="{A12FA001-AC4F-418D-AE19-62706E023703}">
                      <ahyp:hlinkClr xmlns:ahyp="http://schemas.microsoft.com/office/drawing/2018/hyperlinkcolor" val="tx"/>
                    </a:ext>
                  </a:extLst>
                </a:hlinkClick>
              </a:rPr>
              <a:t>https://www.futuretools.io/</a:t>
            </a:r>
            <a:endParaRPr sz="1800" dirty="0">
              <a:solidFill>
                <a:schemeClr val="dk1"/>
              </a:solidFill>
            </a:endParaRPr>
          </a:p>
          <a:p>
            <a:pPr marL="457200" lvl="0" indent="-342900" algn="l" rtl="0">
              <a:lnSpc>
                <a:spcPct val="115000"/>
              </a:lnSpc>
              <a:spcBef>
                <a:spcPts val="0"/>
              </a:spcBef>
              <a:spcAft>
                <a:spcPts val="0"/>
              </a:spcAft>
              <a:buSzPts val="1800"/>
              <a:buFont typeface="Arial"/>
              <a:buChar char="●"/>
            </a:pPr>
            <a:r>
              <a:rPr lang="tr" sz="1800" dirty="0"/>
              <a:t>AI Tools Directory:			</a:t>
            </a:r>
            <a:r>
              <a:rPr lang="tr" sz="1100" u="sng" dirty="0">
                <a:solidFill>
                  <a:schemeClr val="dk1"/>
                </a:solidFill>
                <a:hlinkClick r:id="rId6">
                  <a:extLst>
                    <a:ext uri="{A12FA001-AC4F-418D-AE19-62706E023703}">
                      <ahyp:hlinkClr xmlns:ahyp="http://schemas.microsoft.com/office/drawing/2018/hyperlinkcolor" val="tx"/>
                    </a:ext>
                  </a:extLst>
                </a:hlinkClick>
              </a:rPr>
              <a:t>https://aitoolsdirectory.com/</a:t>
            </a:r>
            <a:endParaRPr sz="1800" dirty="0">
              <a:solidFill>
                <a:schemeClr val="dk1"/>
              </a:solidFill>
            </a:endParaRPr>
          </a:p>
          <a:p>
            <a:pPr marL="457200" lvl="0" indent="-342900" algn="l" rtl="0">
              <a:lnSpc>
                <a:spcPct val="115000"/>
              </a:lnSpc>
              <a:spcBef>
                <a:spcPts val="0"/>
              </a:spcBef>
              <a:spcAft>
                <a:spcPts val="0"/>
              </a:spcAft>
              <a:buSzPts val="1800"/>
              <a:buFont typeface="Arial"/>
              <a:buChar char="●"/>
            </a:pPr>
            <a:r>
              <a:rPr lang="tr" sz="1800" dirty="0"/>
              <a:t>Canopy Directory:			</a:t>
            </a:r>
            <a:r>
              <a:rPr lang="tr" sz="1100" u="sng" dirty="0">
                <a:solidFill>
                  <a:schemeClr val="dk1"/>
                </a:solidFill>
                <a:hlinkClick r:id="rId7">
                  <a:extLst>
                    <a:ext uri="{A12FA001-AC4F-418D-AE19-62706E023703}">
                      <ahyp:hlinkClr xmlns:ahyp="http://schemas.microsoft.com/office/drawing/2018/hyperlinkcolor" val="tx"/>
                    </a:ext>
                  </a:extLst>
                </a:hlinkClick>
              </a:rPr>
              <a:t>https://www.canopydirectory.com/</a:t>
            </a:r>
            <a:endParaRPr sz="1800" dirty="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7"/>
          <p:cNvSpPr txBox="1"/>
          <p:nvPr/>
        </p:nvSpPr>
        <p:spPr>
          <a:xfrm>
            <a:off x="828275" y="1316025"/>
            <a:ext cx="7914600" cy="328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tr" sz="3100">
                <a:solidFill>
                  <a:schemeClr val="lt1"/>
                </a:solidFill>
                <a:highlight>
                  <a:schemeClr val="accent3"/>
                </a:highlight>
                <a:latin typeface="Lato"/>
                <a:ea typeface="Lato"/>
                <a:cs typeface="Lato"/>
                <a:sym typeface="Lato"/>
              </a:rPr>
              <a:t>THANKS </a:t>
            </a:r>
            <a:endParaRPr sz="3100">
              <a:solidFill>
                <a:schemeClr val="lt1"/>
              </a:solidFill>
              <a:highlight>
                <a:schemeClr val="accent3"/>
              </a:highlight>
              <a:latin typeface="Lato"/>
              <a:ea typeface="Lato"/>
              <a:cs typeface="Lato"/>
              <a:sym typeface="Lato"/>
            </a:endParaRPr>
          </a:p>
          <a:p>
            <a:pPr marL="0" lvl="0" indent="0" algn="ctr" rtl="0">
              <a:spcBef>
                <a:spcPts val="0"/>
              </a:spcBef>
              <a:spcAft>
                <a:spcPts val="0"/>
              </a:spcAft>
              <a:buNone/>
            </a:pPr>
            <a:endParaRPr sz="3100">
              <a:latin typeface="Lato"/>
              <a:ea typeface="Lato"/>
              <a:cs typeface="Lato"/>
              <a:sym typeface="Lato"/>
            </a:endParaRPr>
          </a:p>
          <a:p>
            <a:pPr marL="0" lvl="0" indent="0" algn="ctr" rtl="0">
              <a:spcBef>
                <a:spcPts val="0"/>
              </a:spcBef>
              <a:spcAft>
                <a:spcPts val="0"/>
              </a:spcAft>
              <a:buNone/>
            </a:pPr>
            <a:r>
              <a:rPr lang="tr" sz="3100">
                <a:latin typeface="Lato"/>
                <a:ea typeface="Lato"/>
                <a:cs typeface="Lato"/>
                <a:sym typeface="Lato"/>
              </a:rPr>
              <a:t>Questions?</a:t>
            </a:r>
            <a:endParaRPr sz="3100">
              <a:latin typeface="Lato"/>
              <a:ea typeface="Lato"/>
              <a:cs typeface="Lato"/>
              <a:sym typeface="Lato"/>
            </a:endParaRPr>
          </a:p>
          <a:p>
            <a:pPr marL="0" lvl="0" indent="0" algn="ctr" rtl="0">
              <a:spcBef>
                <a:spcPts val="0"/>
              </a:spcBef>
              <a:spcAft>
                <a:spcPts val="0"/>
              </a:spcAft>
              <a:buNone/>
            </a:pPr>
            <a:endParaRPr>
              <a:latin typeface="Lato"/>
              <a:ea typeface="Lato"/>
              <a:cs typeface="Lato"/>
              <a:sym typeface="Lato"/>
            </a:endParaRPr>
          </a:p>
          <a:p>
            <a:pPr marL="0" lvl="0" indent="0" algn="ctr" rtl="0">
              <a:spcBef>
                <a:spcPts val="0"/>
              </a:spcBef>
              <a:spcAft>
                <a:spcPts val="0"/>
              </a:spcAft>
              <a:buNone/>
            </a:pPr>
            <a:endParaRPr>
              <a:latin typeface="Lato"/>
              <a:ea typeface="Lato"/>
              <a:cs typeface="Lato"/>
              <a:sym typeface="Lato"/>
            </a:endParaRPr>
          </a:p>
          <a:p>
            <a:pPr marL="0" lvl="0" indent="0" algn="ctr" rtl="0">
              <a:spcBef>
                <a:spcPts val="0"/>
              </a:spcBef>
              <a:spcAft>
                <a:spcPts val="0"/>
              </a:spcAft>
              <a:buNone/>
            </a:pPr>
            <a:endParaRPr>
              <a:latin typeface="Lato"/>
              <a:ea typeface="Lato"/>
              <a:cs typeface="Lato"/>
              <a:sym typeface="Lato"/>
            </a:endParaRPr>
          </a:p>
          <a:p>
            <a:pPr marL="0" lvl="0" indent="0" algn="ctr" rtl="0">
              <a:spcBef>
                <a:spcPts val="0"/>
              </a:spcBef>
              <a:spcAft>
                <a:spcPts val="0"/>
              </a:spcAft>
              <a:buNone/>
            </a:pPr>
            <a:endParaRPr>
              <a:latin typeface="Lato"/>
              <a:ea typeface="Lato"/>
              <a:cs typeface="Lato"/>
              <a:sym typeface="Lato"/>
            </a:endParaRPr>
          </a:p>
          <a:p>
            <a:pPr marL="0" lvl="0" indent="0" algn="ctr" rtl="0">
              <a:spcBef>
                <a:spcPts val="0"/>
              </a:spcBef>
              <a:spcAft>
                <a:spcPts val="0"/>
              </a:spcAft>
              <a:buNone/>
            </a:pPr>
            <a:r>
              <a:rPr lang="tr">
                <a:latin typeface="Lato"/>
                <a:ea typeface="Lato"/>
                <a:cs typeface="Lato"/>
                <a:sym typeface="Lato"/>
              </a:rPr>
              <a:t>METU Distance Education Application and Research Center</a:t>
            </a:r>
            <a:endParaRPr>
              <a:latin typeface="Lato"/>
              <a:ea typeface="Lato"/>
              <a:cs typeface="Lato"/>
              <a:sym typeface="Lato"/>
            </a:endParaRPr>
          </a:p>
          <a:p>
            <a:pPr marL="0" lvl="0" indent="0" algn="ctr" rtl="0">
              <a:spcBef>
                <a:spcPts val="0"/>
              </a:spcBef>
              <a:spcAft>
                <a:spcPts val="0"/>
              </a:spcAft>
              <a:buNone/>
            </a:pPr>
            <a:r>
              <a:rPr lang="tr">
                <a:latin typeface="Lato"/>
                <a:ea typeface="Lato"/>
                <a:cs typeface="Lato"/>
                <a:sym typeface="Lato"/>
              </a:rPr>
              <a:t>odtuzem@metu.edu.tr</a:t>
            </a:r>
            <a:endParaRPr>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ChatGPT (</a:t>
            </a:r>
            <a:r>
              <a:rPr lang="tr" u="sng">
                <a:solidFill>
                  <a:schemeClr val="hlink"/>
                </a:solidFill>
                <a:hlinkClick r:id="rId3"/>
              </a:rPr>
              <a:t>chat.openai.com</a:t>
            </a:r>
            <a:r>
              <a:rPr lang="tr"/>
              <a:t>)</a:t>
            </a:r>
            <a:endParaRPr/>
          </a:p>
        </p:txBody>
      </p:sp>
      <p:sp>
        <p:nvSpPr>
          <p:cNvPr id="105" name="Google Shape;105;p16"/>
          <p:cNvSpPr txBox="1">
            <a:spLocks noGrp="1"/>
          </p:cNvSpPr>
          <p:nvPr>
            <p:ph type="body" idx="1"/>
          </p:nvPr>
        </p:nvSpPr>
        <p:spPr>
          <a:xfrm>
            <a:off x="729450" y="2078875"/>
            <a:ext cx="7688700" cy="27567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tr" sz="1600"/>
              <a:t>ChatGPT is an </a:t>
            </a:r>
            <a:r>
              <a:rPr lang="tr" sz="1600" b="1"/>
              <a:t>artificial intelligence model</a:t>
            </a:r>
            <a:r>
              <a:rPr lang="tr" sz="1600"/>
              <a:t> developed by OpenAI. </a:t>
            </a:r>
            <a:endParaRPr sz="1600"/>
          </a:p>
          <a:p>
            <a:pPr marL="457200" lvl="0" indent="-330200" algn="l" rtl="0">
              <a:spcBef>
                <a:spcPts val="0"/>
              </a:spcBef>
              <a:spcAft>
                <a:spcPts val="0"/>
              </a:spcAft>
              <a:buSzPts val="1600"/>
              <a:buChar char="●"/>
            </a:pPr>
            <a:r>
              <a:rPr lang="tr" sz="1600"/>
              <a:t>Answers </a:t>
            </a:r>
            <a:r>
              <a:rPr lang="tr" sz="1600" b="1"/>
              <a:t>text-based questions</a:t>
            </a:r>
            <a:r>
              <a:rPr lang="tr" sz="1600"/>
              <a:t> and perform </a:t>
            </a:r>
            <a:r>
              <a:rPr lang="tr" sz="1600" b="1"/>
              <a:t>text-based tasks</a:t>
            </a:r>
            <a:r>
              <a:rPr lang="tr" sz="1600"/>
              <a:t>. </a:t>
            </a:r>
            <a:endParaRPr sz="1600"/>
          </a:p>
          <a:p>
            <a:pPr marL="457200" lvl="0" indent="-330200" algn="l" rtl="0">
              <a:spcBef>
                <a:spcPts val="0"/>
              </a:spcBef>
              <a:spcAft>
                <a:spcPts val="0"/>
              </a:spcAft>
              <a:buSzPts val="1600"/>
              <a:buChar char="●"/>
            </a:pPr>
            <a:r>
              <a:rPr lang="tr" sz="1600"/>
              <a:t>Generate and understand text based on a </a:t>
            </a:r>
            <a:r>
              <a:rPr lang="tr" sz="1600" b="1"/>
              <a:t>wide knowledge base</a:t>
            </a:r>
            <a:r>
              <a:rPr lang="tr" sz="1600"/>
              <a:t>. </a:t>
            </a:r>
            <a:endParaRPr sz="1600"/>
          </a:p>
          <a:p>
            <a:pPr marL="457200" lvl="0" indent="-330200" algn="l" rtl="0">
              <a:spcBef>
                <a:spcPts val="0"/>
              </a:spcBef>
              <a:spcAft>
                <a:spcPts val="0"/>
              </a:spcAft>
              <a:buSzPts val="1600"/>
              <a:buChar char="●"/>
            </a:pPr>
            <a:r>
              <a:rPr lang="tr" sz="1600"/>
              <a:t>Generate </a:t>
            </a:r>
            <a:r>
              <a:rPr lang="tr" sz="1600" b="1"/>
              <a:t>text-based interactions</a:t>
            </a:r>
            <a:r>
              <a:rPr lang="tr" sz="1600"/>
              <a:t>, </a:t>
            </a:r>
            <a:r>
              <a:rPr lang="tr" sz="1600" b="1"/>
              <a:t>text generation</a:t>
            </a:r>
            <a:r>
              <a:rPr lang="tr" sz="1600"/>
              <a:t>, </a:t>
            </a:r>
            <a:r>
              <a:rPr lang="tr" sz="1600" b="1"/>
              <a:t>translation</a:t>
            </a:r>
            <a:r>
              <a:rPr lang="tr" sz="1600"/>
              <a:t>, </a:t>
            </a:r>
            <a:r>
              <a:rPr lang="tr" sz="1600" b="1"/>
              <a:t>summarization</a:t>
            </a:r>
            <a:r>
              <a:rPr lang="tr" sz="1600"/>
              <a:t>, and </a:t>
            </a:r>
            <a:r>
              <a:rPr lang="tr" sz="1600" b="1"/>
              <a:t>question-answering</a:t>
            </a:r>
            <a:r>
              <a:rPr lang="tr" sz="1600"/>
              <a:t>.</a:t>
            </a:r>
            <a:endParaRPr sz="1600"/>
          </a:p>
          <a:p>
            <a:pPr marL="457200" lvl="0" indent="-330200" algn="l" rtl="0">
              <a:spcBef>
                <a:spcPts val="0"/>
              </a:spcBef>
              <a:spcAft>
                <a:spcPts val="0"/>
              </a:spcAft>
              <a:buSzPts val="1600"/>
              <a:buChar char="●"/>
            </a:pPr>
            <a:r>
              <a:rPr lang="tr" sz="1600" b="1"/>
              <a:t>Not possible to gather real-time information</a:t>
            </a:r>
            <a:r>
              <a:rPr lang="tr" sz="1600"/>
              <a:t> from the web using the </a:t>
            </a:r>
            <a:r>
              <a:rPr lang="tr" sz="1600" b="1"/>
              <a:t>free version of ChatGPT (Version 3.5). </a:t>
            </a:r>
            <a:r>
              <a:rPr lang="tr" sz="1600"/>
              <a:t>It is possible with </a:t>
            </a:r>
            <a:r>
              <a:rPr lang="tr" sz="1600" b="1"/>
              <a:t>ChatGPT Version 4</a:t>
            </a:r>
            <a:r>
              <a:rPr lang="tr" sz="1600"/>
              <a:t> that can be used with </a:t>
            </a:r>
            <a:r>
              <a:rPr lang="tr" sz="1600" b="1"/>
              <a:t>paid subscription</a:t>
            </a:r>
            <a:r>
              <a:rPr lang="tr" sz="1600"/>
              <a:t>.</a:t>
            </a:r>
            <a:endParaRPr sz="1600"/>
          </a:p>
        </p:txBody>
      </p:sp>
      <p:sp>
        <p:nvSpPr>
          <p:cNvPr id="106" name="Google Shape;106;p16"/>
          <p:cNvSpPr txBox="1">
            <a:spLocks noGrp="1"/>
          </p:cNvSpPr>
          <p:nvPr>
            <p:ph type="title"/>
          </p:nvPr>
        </p:nvSpPr>
        <p:spPr>
          <a:xfrm>
            <a:off x="727650" y="574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Course Content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ChatGPT</a:t>
            </a:r>
            <a:endParaRPr/>
          </a:p>
        </p:txBody>
      </p:sp>
      <p:sp>
        <p:nvSpPr>
          <p:cNvPr id="112" name="Google Shape;112;p17"/>
          <p:cNvSpPr txBox="1">
            <a:spLocks noGrp="1"/>
          </p:cNvSpPr>
          <p:nvPr>
            <p:ph type="body" idx="1"/>
          </p:nvPr>
        </p:nvSpPr>
        <p:spPr>
          <a:xfrm>
            <a:off x="729450" y="2078875"/>
            <a:ext cx="3066900" cy="2756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tr" sz="1600" b="1"/>
              <a:t>Sample ChatGPT prompt:</a:t>
            </a:r>
            <a:endParaRPr sz="1600" b="1"/>
          </a:p>
          <a:p>
            <a:pPr marL="457200" lvl="0" indent="-330200" algn="l" rtl="0">
              <a:spcBef>
                <a:spcPts val="1200"/>
              </a:spcBef>
              <a:spcAft>
                <a:spcPts val="0"/>
              </a:spcAft>
              <a:buSzPts val="1600"/>
              <a:buChar char="●"/>
            </a:pPr>
            <a:r>
              <a:rPr lang="tr" sz="1600"/>
              <a:t>Explain the basics of Internet Security in a way that is </a:t>
            </a:r>
            <a:r>
              <a:rPr lang="tr" sz="1600" b="1"/>
              <a:t>easy for middle school students to understand</a:t>
            </a:r>
            <a:r>
              <a:rPr lang="tr" sz="1600"/>
              <a:t>.</a:t>
            </a:r>
            <a:endParaRPr sz="1600"/>
          </a:p>
        </p:txBody>
      </p:sp>
      <p:pic>
        <p:nvPicPr>
          <p:cNvPr id="113" name="Google Shape;113;p17"/>
          <p:cNvPicPr preferRelativeResize="0"/>
          <p:nvPr/>
        </p:nvPicPr>
        <p:blipFill>
          <a:blip r:embed="rId3">
            <a:alphaModFix/>
          </a:blip>
          <a:stretch>
            <a:fillRect/>
          </a:stretch>
        </p:blipFill>
        <p:spPr>
          <a:xfrm>
            <a:off x="4572000" y="700675"/>
            <a:ext cx="4135325" cy="4194700"/>
          </a:xfrm>
          <a:prstGeom prst="rect">
            <a:avLst/>
          </a:prstGeom>
          <a:noFill/>
          <a:ln>
            <a:noFill/>
          </a:ln>
        </p:spPr>
      </p:pic>
      <p:sp>
        <p:nvSpPr>
          <p:cNvPr id="114" name="Google Shape;114;p17"/>
          <p:cNvSpPr txBox="1">
            <a:spLocks noGrp="1"/>
          </p:cNvSpPr>
          <p:nvPr>
            <p:ph type="title"/>
          </p:nvPr>
        </p:nvSpPr>
        <p:spPr>
          <a:xfrm>
            <a:off x="727650" y="574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Course Content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Google Bard (</a:t>
            </a:r>
            <a:r>
              <a:rPr lang="tr" u="sng">
                <a:solidFill>
                  <a:schemeClr val="hlink"/>
                </a:solidFill>
                <a:hlinkClick r:id="rId3"/>
              </a:rPr>
              <a:t>bard.google.com</a:t>
            </a:r>
            <a:r>
              <a:rPr lang="tr"/>
              <a:t>)</a:t>
            </a:r>
            <a:endParaRPr/>
          </a:p>
        </p:txBody>
      </p:sp>
      <p:sp>
        <p:nvSpPr>
          <p:cNvPr id="120" name="Google Shape;120;p18"/>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tr" sz="1600"/>
              <a:t>Google Bard is a large language model developed by </a:t>
            </a:r>
            <a:r>
              <a:rPr lang="tr" sz="1600" b="1"/>
              <a:t>Google AI</a:t>
            </a:r>
            <a:r>
              <a:rPr lang="tr" sz="1600"/>
              <a:t> and was released in the United Kingdom for </a:t>
            </a:r>
            <a:r>
              <a:rPr lang="tr" sz="1600" b="1"/>
              <a:t>testing</a:t>
            </a:r>
            <a:r>
              <a:rPr lang="tr" sz="1600"/>
              <a:t> on March 21, 2023. </a:t>
            </a:r>
            <a:endParaRPr sz="1600"/>
          </a:p>
          <a:p>
            <a:pPr marL="457200" lvl="0" indent="-330200" algn="l" rtl="0">
              <a:spcBef>
                <a:spcPts val="0"/>
              </a:spcBef>
              <a:spcAft>
                <a:spcPts val="0"/>
              </a:spcAft>
              <a:buSzPts val="1600"/>
              <a:buChar char="●"/>
            </a:pPr>
            <a:r>
              <a:rPr lang="tr" sz="1600"/>
              <a:t>Bard possesses various capabilities, including </a:t>
            </a:r>
            <a:r>
              <a:rPr lang="tr" sz="1600" b="1"/>
              <a:t>text generation</a:t>
            </a:r>
            <a:r>
              <a:rPr lang="tr" sz="1600"/>
              <a:t>, </a:t>
            </a:r>
            <a:r>
              <a:rPr lang="tr" sz="1600" b="1"/>
              <a:t>translation between languages</a:t>
            </a:r>
            <a:r>
              <a:rPr lang="tr" sz="1600"/>
              <a:t>, </a:t>
            </a:r>
            <a:r>
              <a:rPr lang="tr" sz="1600" b="1"/>
              <a:t>creative content writing</a:t>
            </a:r>
            <a:r>
              <a:rPr lang="tr" sz="1600"/>
              <a:t>, and </a:t>
            </a:r>
            <a:r>
              <a:rPr lang="tr" sz="1600" b="1"/>
              <a:t>informative question answering</a:t>
            </a:r>
            <a:r>
              <a:rPr lang="tr" sz="1600"/>
              <a:t>.</a:t>
            </a:r>
            <a:endParaRPr sz="1600"/>
          </a:p>
          <a:p>
            <a:pPr marL="457200" lvl="0" indent="-330200" algn="l" rtl="0">
              <a:spcBef>
                <a:spcPts val="0"/>
              </a:spcBef>
              <a:spcAft>
                <a:spcPts val="0"/>
              </a:spcAft>
              <a:buSzPts val="1600"/>
              <a:buChar char="●"/>
            </a:pPr>
            <a:r>
              <a:rPr lang="tr" sz="1600"/>
              <a:t>Google Bard can be used to obtain </a:t>
            </a:r>
            <a:r>
              <a:rPr lang="tr" sz="1600" b="1"/>
              <a:t>up-to-date information</a:t>
            </a:r>
            <a:r>
              <a:rPr lang="tr" sz="1600"/>
              <a:t> from the web </a:t>
            </a:r>
            <a:r>
              <a:rPr lang="tr" sz="1600" b="1"/>
              <a:t>free of charge</a:t>
            </a:r>
            <a:r>
              <a:rPr lang="tr" sz="1600"/>
              <a:t>.</a:t>
            </a:r>
            <a:endParaRPr sz="1600"/>
          </a:p>
        </p:txBody>
      </p:sp>
      <p:sp>
        <p:nvSpPr>
          <p:cNvPr id="121" name="Google Shape;121;p18"/>
          <p:cNvSpPr txBox="1">
            <a:spLocks noGrp="1"/>
          </p:cNvSpPr>
          <p:nvPr>
            <p:ph type="title"/>
          </p:nvPr>
        </p:nvSpPr>
        <p:spPr>
          <a:xfrm>
            <a:off x="727650" y="574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Course Content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Google Bard</a:t>
            </a:r>
            <a:endParaRPr/>
          </a:p>
        </p:txBody>
      </p:sp>
      <p:sp>
        <p:nvSpPr>
          <p:cNvPr id="127" name="Google Shape;127;p19"/>
          <p:cNvSpPr txBox="1">
            <a:spLocks noGrp="1"/>
          </p:cNvSpPr>
          <p:nvPr>
            <p:ph type="body" idx="1"/>
          </p:nvPr>
        </p:nvSpPr>
        <p:spPr>
          <a:xfrm>
            <a:off x="729450" y="2078875"/>
            <a:ext cx="281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tr" sz="1600" b="1"/>
              <a:t>Sample Bard prompt:</a:t>
            </a:r>
            <a:endParaRPr sz="1600" b="1"/>
          </a:p>
          <a:p>
            <a:pPr marL="457200" lvl="0" indent="-330200" algn="l" rtl="0">
              <a:spcBef>
                <a:spcPts val="1200"/>
              </a:spcBef>
              <a:spcAft>
                <a:spcPts val="0"/>
              </a:spcAft>
              <a:buSzPts val="1600"/>
              <a:buChar char="●"/>
            </a:pPr>
            <a:r>
              <a:rPr lang="tr" sz="1600"/>
              <a:t>Provide me the </a:t>
            </a:r>
            <a:r>
              <a:rPr lang="tr" sz="1600" b="1"/>
              <a:t>latest articles</a:t>
            </a:r>
            <a:r>
              <a:rPr lang="tr" sz="1600"/>
              <a:t> from the web about Internet Safety for Children.</a:t>
            </a:r>
            <a:endParaRPr sz="1600"/>
          </a:p>
        </p:txBody>
      </p:sp>
      <p:pic>
        <p:nvPicPr>
          <p:cNvPr id="128" name="Google Shape;128;p19"/>
          <p:cNvPicPr preferRelativeResize="0"/>
          <p:nvPr/>
        </p:nvPicPr>
        <p:blipFill>
          <a:blip r:embed="rId3">
            <a:alphaModFix/>
          </a:blip>
          <a:stretch>
            <a:fillRect/>
          </a:stretch>
        </p:blipFill>
        <p:spPr>
          <a:xfrm>
            <a:off x="4125950" y="1049400"/>
            <a:ext cx="5018049" cy="3773625"/>
          </a:xfrm>
          <a:prstGeom prst="rect">
            <a:avLst/>
          </a:prstGeom>
          <a:noFill/>
          <a:ln>
            <a:noFill/>
          </a:ln>
        </p:spPr>
      </p:pic>
      <p:sp>
        <p:nvSpPr>
          <p:cNvPr id="129" name="Google Shape;129;p19"/>
          <p:cNvSpPr txBox="1">
            <a:spLocks noGrp="1"/>
          </p:cNvSpPr>
          <p:nvPr>
            <p:ph type="title"/>
          </p:nvPr>
        </p:nvSpPr>
        <p:spPr>
          <a:xfrm>
            <a:off x="727650" y="574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Course Content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The Use of ChatGPT and Google Bard in Education</a:t>
            </a:r>
            <a:endParaRPr/>
          </a:p>
        </p:txBody>
      </p:sp>
      <p:sp>
        <p:nvSpPr>
          <p:cNvPr id="135" name="Google Shape;135;p20"/>
          <p:cNvSpPr txBox="1">
            <a:spLocks noGrp="1"/>
          </p:cNvSpPr>
          <p:nvPr>
            <p:ph type="body" idx="1"/>
          </p:nvPr>
        </p:nvSpPr>
        <p:spPr>
          <a:xfrm>
            <a:off x="729450" y="1808875"/>
            <a:ext cx="7688700" cy="32100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tr" sz="1600" b="1"/>
              <a:t>Content Creation:</a:t>
            </a:r>
            <a:r>
              <a:rPr lang="tr" sz="1600"/>
              <a:t> lesson plans, explanations of complex topics, sample questions and answers, tests on various subjects.</a:t>
            </a:r>
            <a:endParaRPr sz="1600"/>
          </a:p>
          <a:p>
            <a:pPr marL="457200" lvl="0" indent="-330200" algn="l" rtl="0">
              <a:spcBef>
                <a:spcPts val="0"/>
              </a:spcBef>
              <a:spcAft>
                <a:spcPts val="0"/>
              </a:spcAft>
              <a:buSzPts val="1600"/>
              <a:buChar char="●"/>
            </a:pPr>
            <a:r>
              <a:rPr lang="tr" sz="1600" b="1"/>
              <a:t>Research Assistance:</a:t>
            </a:r>
            <a:r>
              <a:rPr lang="tr" sz="1600"/>
              <a:t> conducting research and gathering data for educational materials.</a:t>
            </a:r>
            <a:endParaRPr sz="1600"/>
          </a:p>
          <a:p>
            <a:pPr marL="457200" lvl="0" indent="-330200" algn="l" rtl="0">
              <a:spcBef>
                <a:spcPts val="0"/>
              </a:spcBef>
              <a:spcAft>
                <a:spcPts val="0"/>
              </a:spcAft>
              <a:buSzPts val="1600"/>
              <a:buChar char="●"/>
            </a:pPr>
            <a:r>
              <a:rPr lang="tr" sz="1600" b="1"/>
              <a:t>Correction and Editing:</a:t>
            </a:r>
            <a:r>
              <a:rPr lang="tr" sz="1600"/>
              <a:t> grammar, spelling, and style, ensuring that materials are of high quality.</a:t>
            </a:r>
            <a:endParaRPr sz="1600"/>
          </a:p>
          <a:p>
            <a:pPr marL="457200" lvl="0" indent="-330200" algn="l" rtl="0">
              <a:spcBef>
                <a:spcPts val="0"/>
              </a:spcBef>
              <a:spcAft>
                <a:spcPts val="0"/>
              </a:spcAft>
              <a:buSzPts val="1600"/>
              <a:buChar char="●"/>
            </a:pPr>
            <a:r>
              <a:rPr lang="tr" sz="1600" b="1"/>
              <a:t>Idea Generation:</a:t>
            </a:r>
            <a:r>
              <a:rPr lang="tr" sz="1600"/>
              <a:t> ideas for creative teaching strategies or project ideas</a:t>
            </a:r>
            <a:endParaRPr sz="1600"/>
          </a:p>
          <a:p>
            <a:pPr marL="457200" lvl="0" indent="-330200" algn="l" rtl="0">
              <a:spcBef>
                <a:spcPts val="0"/>
              </a:spcBef>
              <a:spcAft>
                <a:spcPts val="0"/>
              </a:spcAft>
              <a:buSzPts val="1600"/>
              <a:buChar char="●"/>
            </a:pPr>
            <a:r>
              <a:rPr lang="tr" sz="1600" b="1"/>
              <a:t>Customized Materials:</a:t>
            </a:r>
            <a:r>
              <a:rPr lang="tr" sz="1600"/>
              <a:t>  using learning objectives or keywords to generate content tailored to specific needs.</a:t>
            </a:r>
            <a:endParaRPr sz="1600"/>
          </a:p>
        </p:txBody>
      </p:sp>
      <p:sp>
        <p:nvSpPr>
          <p:cNvPr id="136" name="Google Shape;136;p20"/>
          <p:cNvSpPr txBox="1">
            <a:spLocks noGrp="1"/>
          </p:cNvSpPr>
          <p:nvPr>
            <p:ph type="title"/>
          </p:nvPr>
        </p:nvSpPr>
        <p:spPr>
          <a:xfrm>
            <a:off x="727650" y="574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Course Content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Almanack - (</a:t>
            </a:r>
            <a:r>
              <a:rPr lang="tr" u="sng">
                <a:solidFill>
                  <a:schemeClr val="accent5"/>
                </a:solidFill>
                <a:hlinkClick r:id="rId3">
                  <a:extLst>
                    <a:ext uri="{A12FA001-AC4F-418D-AE19-62706E023703}">
                      <ahyp:hlinkClr xmlns:ahyp="http://schemas.microsoft.com/office/drawing/2018/hyperlinkcolor" val="tx"/>
                    </a:ext>
                  </a:extLst>
                </a:hlinkClick>
              </a:rPr>
              <a:t>app.almanack.ai</a:t>
            </a:r>
            <a:r>
              <a:rPr lang="tr"/>
              <a:t>)</a:t>
            </a:r>
            <a:endParaRPr/>
          </a:p>
          <a:p>
            <a:pPr marL="0" lvl="0" indent="0" algn="l" rtl="0">
              <a:spcBef>
                <a:spcPts val="0"/>
              </a:spcBef>
              <a:spcAft>
                <a:spcPts val="0"/>
              </a:spcAft>
              <a:buNone/>
            </a:pPr>
            <a:endParaRPr/>
          </a:p>
        </p:txBody>
      </p:sp>
      <p:sp>
        <p:nvSpPr>
          <p:cNvPr id="142" name="Google Shape;142;p21"/>
          <p:cNvSpPr txBox="1">
            <a:spLocks noGrp="1"/>
          </p:cNvSpPr>
          <p:nvPr>
            <p:ph type="body" idx="1"/>
          </p:nvPr>
        </p:nvSpPr>
        <p:spPr>
          <a:xfrm>
            <a:off x="729450" y="2078875"/>
            <a:ext cx="7688700" cy="292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tr" sz="1600" b="1"/>
              <a:t>Almanack</a:t>
            </a:r>
            <a:r>
              <a:rPr lang="tr" sz="1600"/>
              <a:t> is a smart </a:t>
            </a:r>
            <a:r>
              <a:rPr lang="tr" sz="1600" b="1"/>
              <a:t>course material generator</a:t>
            </a:r>
            <a:r>
              <a:rPr lang="tr" sz="1600"/>
              <a:t> and </a:t>
            </a:r>
            <a:r>
              <a:rPr lang="tr" sz="1600" b="1"/>
              <a:t>lesson planner</a:t>
            </a:r>
            <a:r>
              <a:rPr lang="tr" sz="1600"/>
              <a:t> for educators.</a:t>
            </a:r>
            <a:endParaRPr sz="1600"/>
          </a:p>
          <a:p>
            <a:pPr marL="457200" lvl="0" indent="-330200" algn="l" rtl="0">
              <a:spcBef>
                <a:spcPts val="1200"/>
              </a:spcBef>
              <a:spcAft>
                <a:spcPts val="0"/>
              </a:spcAft>
              <a:buSzPts val="1600"/>
              <a:buChar char="●"/>
            </a:pPr>
            <a:r>
              <a:rPr lang="tr" sz="1600"/>
              <a:t>You can easily create </a:t>
            </a:r>
            <a:r>
              <a:rPr lang="tr" sz="1600" b="1"/>
              <a:t>lesson plans</a:t>
            </a:r>
            <a:r>
              <a:rPr lang="tr" sz="1600"/>
              <a:t> and </a:t>
            </a:r>
            <a:r>
              <a:rPr lang="tr" sz="1600" b="1"/>
              <a:t>course materials</a:t>
            </a:r>
            <a:r>
              <a:rPr lang="tr" sz="1600"/>
              <a:t> with Almanack’s intuitive interface and AI recommendations.</a:t>
            </a:r>
            <a:endParaRPr sz="1600"/>
          </a:p>
          <a:p>
            <a:pPr marL="457200" lvl="0" indent="-330200" algn="l" rtl="0">
              <a:spcBef>
                <a:spcPts val="0"/>
              </a:spcBef>
              <a:spcAft>
                <a:spcPts val="0"/>
              </a:spcAft>
              <a:buSzPts val="1600"/>
              <a:buChar char="●"/>
            </a:pPr>
            <a:r>
              <a:rPr lang="tr" sz="1600"/>
              <a:t>You can create </a:t>
            </a:r>
            <a:r>
              <a:rPr lang="tr" sz="1600" b="1"/>
              <a:t>complete presentation slides</a:t>
            </a:r>
            <a:r>
              <a:rPr lang="tr" sz="1600"/>
              <a:t> (slide decks) with </a:t>
            </a:r>
            <a:r>
              <a:rPr lang="tr" sz="1600" b="1"/>
              <a:t>information</a:t>
            </a:r>
            <a:r>
              <a:rPr lang="tr" sz="1600"/>
              <a:t> and </a:t>
            </a:r>
            <a:r>
              <a:rPr lang="tr" sz="1600" b="1"/>
              <a:t>pictures</a:t>
            </a:r>
            <a:r>
              <a:rPr lang="tr" sz="1600"/>
              <a:t>. </a:t>
            </a:r>
            <a:endParaRPr sz="1600"/>
          </a:p>
          <a:p>
            <a:pPr marL="457200" lvl="0" indent="-330200" algn="l" rtl="0">
              <a:spcBef>
                <a:spcPts val="0"/>
              </a:spcBef>
              <a:spcAft>
                <a:spcPts val="0"/>
              </a:spcAft>
              <a:buSzPts val="1600"/>
              <a:buChar char="●"/>
            </a:pPr>
            <a:r>
              <a:rPr lang="tr" sz="1600"/>
              <a:t>You can create </a:t>
            </a:r>
            <a:r>
              <a:rPr lang="tr" sz="1600" b="1"/>
              <a:t>learning objectives</a:t>
            </a:r>
            <a:r>
              <a:rPr lang="tr" sz="1600"/>
              <a:t> for your course.</a:t>
            </a:r>
            <a:endParaRPr sz="1600"/>
          </a:p>
          <a:p>
            <a:pPr marL="457200" lvl="0" indent="-330200" algn="l" rtl="0">
              <a:spcBef>
                <a:spcPts val="0"/>
              </a:spcBef>
              <a:spcAft>
                <a:spcPts val="0"/>
              </a:spcAft>
              <a:buSzPts val="1600"/>
              <a:buChar char="●"/>
            </a:pPr>
            <a:r>
              <a:rPr lang="tr" sz="1600"/>
              <a:t>You can </a:t>
            </a:r>
            <a:r>
              <a:rPr lang="tr" sz="1600" b="1"/>
              <a:t>export</a:t>
            </a:r>
            <a:r>
              <a:rPr lang="tr" sz="1600"/>
              <a:t> lessons, lesson plans and generated presentations  to </a:t>
            </a:r>
            <a:r>
              <a:rPr lang="tr" sz="1600" b="1"/>
              <a:t>Google docs</a:t>
            </a:r>
            <a:r>
              <a:rPr lang="tr" sz="1600"/>
              <a:t> or </a:t>
            </a:r>
            <a:r>
              <a:rPr lang="tr" sz="1600" b="1"/>
              <a:t>your computer</a:t>
            </a:r>
            <a:r>
              <a:rPr lang="tr" sz="1600"/>
              <a:t>.</a:t>
            </a:r>
            <a:endParaRPr/>
          </a:p>
        </p:txBody>
      </p:sp>
      <p:sp>
        <p:nvSpPr>
          <p:cNvPr id="143" name="Google Shape;143;p21"/>
          <p:cNvSpPr txBox="1">
            <a:spLocks noGrp="1"/>
          </p:cNvSpPr>
          <p:nvPr>
            <p:ph type="title"/>
          </p:nvPr>
        </p:nvSpPr>
        <p:spPr>
          <a:xfrm>
            <a:off x="727650" y="5749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tr"/>
              <a:t>Creating Course Content</a:t>
            </a:r>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2030</Words>
  <Application>Microsoft Macintosh PowerPoint</Application>
  <PresentationFormat>Ekran Gösterisi (16:9)</PresentationFormat>
  <Paragraphs>204</Paragraphs>
  <Slides>35</Slides>
  <Notes>35</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35</vt:i4>
      </vt:variant>
    </vt:vector>
  </HeadingPairs>
  <TitlesOfParts>
    <vt:vector size="41" baseType="lpstr">
      <vt:lpstr>Raleway</vt:lpstr>
      <vt:lpstr>Calibri</vt:lpstr>
      <vt:lpstr>Roboto</vt:lpstr>
      <vt:lpstr>Lato</vt:lpstr>
      <vt:lpstr>Arial</vt:lpstr>
      <vt:lpstr>Streamline</vt:lpstr>
      <vt:lpstr> Developing Digital Educational Materials Using AI Tools</vt:lpstr>
      <vt:lpstr>Outline</vt:lpstr>
      <vt:lpstr>Creating Course Content</vt:lpstr>
      <vt:lpstr>ChatGPT (chat.openai.com)</vt:lpstr>
      <vt:lpstr>ChatGPT</vt:lpstr>
      <vt:lpstr>Google Bard (bard.google.com)</vt:lpstr>
      <vt:lpstr>Google Bard</vt:lpstr>
      <vt:lpstr>The Use of ChatGPT and Google Bard in Education</vt:lpstr>
      <vt:lpstr>Almanack - (app.almanack.ai) </vt:lpstr>
      <vt:lpstr>Almanack </vt:lpstr>
      <vt:lpstr>Almanack </vt:lpstr>
      <vt:lpstr>Eduaide - (eduaide.ai/app/generator) </vt:lpstr>
      <vt:lpstr>Eduaide </vt:lpstr>
      <vt:lpstr>Eduaide </vt:lpstr>
      <vt:lpstr>Eduaide</vt:lpstr>
      <vt:lpstr>Considerations When Using Artificial Intelligence Tools to Create Educational Content:</vt:lpstr>
      <vt:lpstr>Other AI tools for Content Generation</vt:lpstr>
      <vt:lpstr>Creating Presentations with AI</vt:lpstr>
      <vt:lpstr>Creating Presentations with AI</vt:lpstr>
      <vt:lpstr>Creating Presentations with AI</vt:lpstr>
      <vt:lpstr>Creating Presentations with AI</vt:lpstr>
      <vt:lpstr>Creating Presentations with AI</vt:lpstr>
      <vt:lpstr>Creating Presentations with AI</vt:lpstr>
      <vt:lpstr>Creating Presentations with AI</vt:lpstr>
      <vt:lpstr>Creating Visuals, Audio and Video with AI</vt:lpstr>
      <vt:lpstr>Creating Visuals, Audio and Video with AI</vt:lpstr>
      <vt:lpstr>Creating Visuals, Audio and Video with AI</vt:lpstr>
      <vt:lpstr>Creating Visuals, Audio and Video with AI</vt:lpstr>
      <vt:lpstr>Creating Visuals, Audio and Video with AI</vt:lpstr>
      <vt:lpstr>Creating Visuals, Audio and Video with AI</vt:lpstr>
      <vt:lpstr>Creating Visuals, Audio and Video with AI</vt:lpstr>
      <vt:lpstr>Creating Visuals, Audio and Video with AI</vt:lpstr>
      <vt:lpstr>Creating a Complete Course Using the Created Content and Visuals</vt:lpstr>
      <vt:lpstr>AI Tools Directories and Web Sites</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Developing Digital Educational Materials Using AI Tools</dc:title>
  <cp:lastModifiedBy>Rafet Çevik</cp:lastModifiedBy>
  <cp:revision>1</cp:revision>
  <dcterms:modified xsi:type="dcterms:W3CDTF">2023-10-30T10:50:55Z</dcterms:modified>
</cp:coreProperties>
</file>