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1"/>
  </p:sldMasterIdLst>
  <p:notesMasterIdLst>
    <p:notesMasterId r:id="rId16"/>
  </p:notesMasterIdLst>
  <p:sldIdLst>
    <p:sldId id="256" r:id="rId2"/>
    <p:sldId id="275" r:id="rId3"/>
    <p:sldId id="257" r:id="rId4"/>
    <p:sldId id="276" r:id="rId5"/>
    <p:sldId id="259" r:id="rId6"/>
    <p:sldId id="260" r:id="rId7"/>
    <p:sldId id="270" r:id="rId8"/>
    <p:sldId id="271" r:id="rId9"/>
    <p:sldId id="277" r:id="rId10"/>
    <p:sldId id="278" r:id="rId11"/>
    <p:sldId id="279" r:id="rId12"/>
    <p:sldId id="280" r:id="rId13"/>
    <p:sldId id="266"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Lora" pitchFamily="2" charset="0"/>
      <p:regular r:id="rId21"/>
      <p:bold r:id="rId22"/>
      <p:italic r:id="rId23"/>
      <p:boldItalic r:id="rId24"/>
    </p:embeddedFont>
    <p:embeddedFont>
      <p:font typeface="Quattrocento Sans" panose="020B05020500000200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83EB"/>
    <a:srgbClr val="464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444E3F-F6CD-45FA-BE9C-4CAA16D9585E}">
  <a:tblStyle styleId="{96444E3F-F6CD-45FA-BE9C-4CAA16D9585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7E7E04C-A976-4AE4-A284-53C9317CC38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52"/>
    <p:restoredTop sz="70356"/>
  </p:normalViewPr>
  <p:slideViewPr>
    <p:cSldViewPr snapToGrid="0" snapToObjects="1">
      <p:cViewPr varScale="1">
        <p:scale>
          <a:sx n="144" d="100"/>
          <a:sy n="144" d="100"/>
        </p:scale>
        <p:origin x="1320"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105374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843440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rtl="0">
              <a:buNone/>
            </a:pPr>
            <a:r>
              <a:rPr lang="tr-TR" b="0" i="0" u="none" strike="noStrike" dirty="0">
                <a:solidFill>
                  <a:srgbClr val="000000"/>
                </a:solidFill>
                <a:effectLst/>
                <a:latin typeface="Lora" pitchFamily="2" charset="0"/>
              </a:rPr>
              <a:t>Kullanıcıların Microsoft </a:t>
            </a:r>
            <a:r>
              <a:rPr lang="tr-TR" b="0" i="0" u="none" strike="noStrike" dirty="0" err="1">
                <a:solidFill>
                  <a:srgbClr val="000000"/>
                </a:solidFill>
                <a:effectLst/>
                <a:latin typeface="Lora" pitchFamily="2" charset="0"/>
              </a:rPr>
              <a:t>Teams'i</a:t>
            </a:r>
            <a:r>
              <a:rPr lang="tr-TR" b="0" i="0" u="none" strike="noStrike" dirty="0">
                <a:solidFill>
                  <a:srgbClr val="000000"/>
                </a:solidFill>
                <a:effectLst/>
                <a:latin typeface="Lora" pitchFamily="2" charset="0"/>
              </a:rPr>
              <a:t> kullanırken karşılaşabileceği yaygın bir sorun, aramalar sırasında ses ve video ile ilgili zorluktur. Bunun nedeni, zayıf internet bağlantısı veya güncel olmayan yazılımlar gibi bir dizi faktörden kaynaklanabilir. Bu sorunu gidermek için kullanıcıların öncelikle internet bağlantılarını kontrol etmeleri ve </a:t>
            </a:r>
            <a:r>
              <a:rPr lang="tr-TR" b="0" i="0" u="none" strike="noStrike" dirty="0" err="1">
                <a:solidFill>
                  <a:srgbClr val="000000"/>
                </a:solidFill>
                <a:effectLst/>
                <a:latin typeface="Lora" pitchFamily="2" charset="0"/>
              </a:rPr>
              <a:t>Teams'in</a:t>
            </a:r>
            <a:r>
              <a:rPr lang="tr-TR" b="0" i="0" u="none" strike="noStrike" dirty="0">
                <a:solidFill>
                  <a:srgbClr val="000000"/>
                </a:solidFill>
                <a:effectLst/>
                <a:latin typeface="Lora" pitchFamily="2" charset="0"/>
              </a:rPr>
              <a:t> en son sürümünün yüklü olduğundan emin olmaları gerekir. Sorun devam ederse </a:t>
            </a:r>
            <a:r>
              <a:rPr lang="tr-TR" b="0" i="0" u="none" strike="noStrike" dirty="0" err="1">
                <a:solidFill>
                  <a:srgbClr val="000000"/>
                </a:solidFill>
                <a:effectLst/>
                <a:latin typeface="Lora" pitchFamily="2" charset="0"/>
              </a:rPr>
              <a:t>Teams'de</a:t>
            </a:r>
            <a:r>
              <a:rPr lang="tr-TR" b="0" i="0" u="none" strike="noStrike" dirty="0">
                <a:solidFill>
                  <a:srgbClr val="000000"/>
                </a:solidFill>
                <a:effectLst/>
                <a:latin typeface="Lora" pitchFamily="2" charset="0"/>
              </a:rPr>
              <a:t> kamera ve mikrofon ayarlarını değiştirmeyi veya cihazlarını yeniden başlatmayı denemeleri gerekir. </a:t>
            </a:r>
          </a:p>
          <a:p>
            <a:pPr marL="139700" indent="0" algn="l" rtl="0">
              <a:buNone/>
            </a:pPr>
            <a:endParaRPr lang="tr-TR" b="0" i="0" u="none" strike="noStrike" dirty="0">
              <a:solidFill>
                <a:srgbClr val="000000"/>
              </a:solidFill>
              <a:effectLst/>
              <a:latin typeface="Lora" pitchFamily="2" charset="0"/>
            </a:endParaRPr>
          </a:p>
          <a:p>
            <a:pPr marL="139700" indent="0" algn="l" rtl="0">
              <a:buNone/>
            </a:pPr>
            <a:r>
              <a:rPr lang="tr-TR" b="0" i="0" u="none" strike="noStrike" dirty="0">
                <a:solidFill>
                  <a:srgbClr val="000000"/>
                </a:solidFill>
                <a:effectLst/>
                <a:latin typeface="Lora" pitchFamily="2" charset="0"/>
              </a:rPr>
              <a:t>Diğer bir yaygın sorun, dosya paylaşımı ve işbirliği ile ilgili zorluktur. Kullanıcılar, paylaşılan dosyalara erişme veya belgeler üzerinde gerçek zamanlı olarak işbirliği yapma konusunda sorunlarla karşılaşabilir. Bu sorunu gidermek için, kullanıcılar dosyalara erişmek için uygun izinlere sahip olduklarından ve doğru hesapta oturum açtıklarından emin olmalıdır. Ayrıca, belgede herhangi bir güncelleme veya değişiklik olup olmadığını kontrol etmeli ve gerekirse sayfayı yenilemeyi veya önbelleklerini temizlemeyi denemelidirler.</a:t>
            </a:r>
            <a:endParaRPr dirty="0">
              <a:latin typeface="Lora" pitchFamily="2" charset="0"/>
            </a:endParaRPr>
          </a:p>
        </p:txBody>
      </p:sp>
    </p:spTree>
    <p:extLst>
      <p:ext uri="{BB962C8B-B14F-4D97-AF65-F5344CB8AC3E}">
        <p14:creationId xmlns:p14="http://schemas.microsoft.com/office/powerpoint/2010/main" val="4162906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f09a050a69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f09a050a69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26039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d5a3b4cb58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d5a3b4cb58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8241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66045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90211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rgbClr val="7B8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chemeClr val="accent1"/>
                </a:highlight>
              </a:defRPr>
            </a:lvl1pPr>
            <a:lvl2pPr lvl="1" rtl="0">
              <a:spcBef>
                <a:spcPts val="0"/>
              </a:spcBef>
              <a:spcAft>
                <a:spcPts val="0"/>
              </a:spcAft>
              <a:buClr>
                <a:schemeClr val="dk2"/>
              </a:buClr>
              <a:buSzPts val="1400"/>
              <a:buNone/>
              <a:defRPr sz="1400">
                <a:solidFill>
                  <a:schemeClr val="dk2"/>
                </a:solidFill>
                <a:highlight>
                  <a:schemeClr val="accent1"/>
                </a:highlight>
              </a:defRPr>
            </a:lvl2pPr>
            <a:lvl3pPr lvl="2" rtl="0">
              <a:spcBef>
                <a:spcPts val="0"/>
              </a:spcBef>
              <a:spcAft>
                <a:spcPts val="0"/>
              </a:spcAft>
              <a:buClr>
                <a:schemeClr val="dk2"/>
              </a:buClr>
              <a:buSzPts val="1400"/>
              <a:buNone/>
              <a:defRPr sz="1400">
                <a:solidFill>
                  <a:schemeClr val="dk2"/>
                </a:solidFill>
                <a:highlight>
                  <a:schemeClr val="accent1"/>
                </a:highlight>
              </a:defRPr>
            </a:lvl3pPr>
            <a:lvl4pPr lvl="3" rtl="0">
              <a:spcBef>
                <a:spcPts val="0"/>
              </a:spcBef>
              <a:spcAft>
                <a:spcPts val="0"/>
              </a:spcAft>
              <a:buClr>
                <a:schemeClr val="dk2"/>
              </a:buClr>
              <a:buSzPts val="1400"/>
              <a:buNone/>
              <a:defRPr sz="1400">
                <a:solidFill>
                  <a:schemeClr val="dk2"/>
                </a:solidFill>
                <a:highlight>
                  <a:schemeClr val="accent1"/>
                </a:highlight>
              </a:defRPr>
            </a:lvl4pPr>
            <a:lvl5pPr lvl="4" rtl="0">
              <a:spcBef>
                <a:spcPts val="0"/>
              </a:spcBef>
              <a:spcAft>
                <a:spcPts val="0"/>
              </a:spcAft>
              <a:buClr>
                <a:schemeClr val="dk2"/>
              </a:buClr>
              <a:buSzPts val="1400"/>
              <a:buNone/>
              <a:defRPr sz="1400">
                <a:solidFill>
                  <a:schemeClr val="dk2"/>
                </a:solidFill>
                <a:highlight>
                  <a:schemeClr val="accent1"/>
                </a:highlight>
              </a:defRPr>
            </a:lvl5pPr>
            <a:lvl6pPr lvl="5" rtl="0">
              <a:spcBef>
                <a:spcPts val="0"/>
              </a:spcBef>
              <a:spcAft>
                <a:spcPts val="0"/>
              </a:spcAft>
              <a:buClr>
                <a:schemeClr val="dk2"/>
              </a:buClr>
              <a:buSzPts val="1400"/>
              <a:buNone/>
              <a:defRPr sz="1400">
                <a:solidFill>
                  <a:schemeClr val="dk2"/>
                </a:solidFill>
                <a:highlight>
                  <a:schemeClr val="accent1"/>
                </a:highlight>
              </a:defRPr>
            </a:lvl6pPr>
            <a:lvl7pPr lvl="6" rtl="0">
              <a:spcBef>
                <a:spcPts val="0"/>
              </a:spcBef>
              <a:spcAft>
                <a:spcPts val="0"/>
              </a:spcAft>
              <a:buClr>
                <a:schemeClr val="dk2"/>
              </a:buClr>
              <a:buSzPts val="1400"/>
              <a:buNone/>
              <a:defRPr sz="1400">
                <a:solidFill>
                  <a:schemeClr val="dk2"/>
                </a:solidFill>
                <a:highlight>
                  <a:schemeClr val="accent1"/>
                </a:highlight>
              </a:defRPr>
            </a:lvl7pPr>
            <a:lvl8pPr lvl="7" rtl="0">
              <a:spcBef>
                <a:spcPts val="0"/>
              </a:spcBef>
              <a:spcAft>
                <a:spcPts val="0"/>
              </a:spcAft>
              <a:buClr>
                <a:schemeClr val="dk2"/>
              </a:buClr>
              <a:buSzPts val="1400"/>
              <a:buNone/>
              <a:defRPr sz="1400">
                <a:solidFill>
                  <a:schemeClr val="dk2"/>
                </a:solidFill>
                <a:highlight>
                  <a:schemeClr val="accent1"/>
                </a:highlight>
              </a:defRPr>
            </a:lvl8pPr>
            <a:lvl9pPr lvl="8" rtl="0">
              <a:spcBef>
                <a:spcPts val="0"/>
              </a:spcBef>
              <a:spcAft>
                <a:spcPts val="0"/>
              </a:spcAft>
              <a:buClr>
                <a:schemeClr val="dk2"/>
              </a:buClr>
              <a:buSzPts val="1400"/>
              <a:buNone/>
              <a:defRPr sz="1400">
                <a:solidFill>
                  <a:schemeClr val="dk2"/>
                </a:solidFill>
                <a:highlight>
                  <a:schemeClr val="accent1"/>
                </a:highlight>
              </a:defRPr>
            </a:lvl9pPr>
          </a:lstStyle>
          <a:p>
            <a:endParaRPr dirty="0"/>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rgbClr val="7B8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105050" y="2238000"/>
            <a:ext cx="4933800" cy="819900"/>
          </a:xfrm>
          <a:prstGeom prst="rect">
            <a:avLst/>
          </a:prstGeom>
        </p:spPr>
        <p:txBody>
          <a:bodyPr spcFirstLastPara="1" wrap="square" lIns="91425" tIns="91425" rIns="91425" bIns="91425" anchor="b" anchorCtr="0">
            <a:noAutofit/>
          </a:bodyPr>
          <a:lstStyle>
            <a:lvl1pPr marL="457200" lvl="0" indent="-381000" algn="ctr" rtl="0">
              <a:spcBef>
                <a:spcPts val="600"/>
              </a:spcBef>
              <a:spcAft>
                <a:spcPts val="0"/>
              </a:spcAft>
              <a:buSzPts val="2400"/>
              <a:buFont typeface="Lora"/>
              <a:buChar char="◉"/>
              <a:defRPr sz="2400" i="1">
                <a:latin typeface="Lora"/>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rtl="0">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22" name="Google Shape;22;p4"/>
          <p:cNvCxnSpPr/>
          <p:nvPr/>
        </p:nvCxnSpPr>
        <p:spPr>
          <a:xfrm>
            <a:off x="4584075" y="3676500"/>
            <a:ext cx="0" cy="1480500"/>
          </a:xfrm>
          <a:prstGeom prst="straightConnector1">
            <a:avLst/>
          </a:prstGeom>
          <a:noFill/>
          <a:ln w="9525" cap="flat" cmpd="sng">
            <a:solidFill>
              <a:srgbClr val="CCCCCC"/>
            </a:solidFill>
            <a:prstDash val="solid"/>
            <a:round/>
            <a:headEnd type="none" w="med" len="med"/>
            <a:tailEnd type="none" w="med" len="med"/>
          </a:ln>
        </p:spPr>
      </p:cxnSp>
      <p:sp>
        <p:nvSpPr>
          <p:cNvPr id="23" name="Google Shape;23;p4"/>
          <p:cNvSpPr/>
          <p:nvPr/>
        </p:nvSpPr>
        <p:spPr>
          <a:xfrm>
            <a:off x="4288500" y="3393000"/>
            <a:ext cx="567000" cy="567000"/>
          </a:xfrm>
          <a:prstGeom prst="ellipse">
            <a:avLst/>
          </a:prstGeom>
          <a:solidFill>
            <a:srgbClr val="7B8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p:nvPr/>
        </p:nvSpPr>
        <p:spPr>
          <a:xfrm>
            <a:off x="3593350" y="3419376"/>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Lora"/>
                <a:ea typeface="Lora"/>
                <a:cs typeface="Lora"/>
                <a:sym typeface="Lora"/>
              </a:rPr>
              <a:t>“</a:t>
            </a:r>
            <a:endParaRPr sz="3600" b="1" dirty="0">
              <a:latin typeface="Lora"/>
              <a:ea typeface="Lora"/>
              <a:cs typeface="Lora"/>
              <a:sym typeface="Lora"/>
            </a:endParaRPr>
          </a:p>
        </p:txBody>
      </p:sp>
      <p:sp>
        <p:nvSpPr>
          <p:cNvPr id="25" name="Google Shape;25;p4"/>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rgbClr val="7B8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7B83EB"/>
              </a:buClr>
              <a:buSzPts val="2400"/>
              <a:buFont typeface="Quattrocento Sans"/>
              <a:buChar char="◉"/>
              <a:defRPr sz="2400">
                <a:solidFill>
                  <a:schemeClr val="tx1"/>
                </a:solidFill>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dirty="0"/>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cxnSp>
        <p:nvCxnSpPr>
          <p:cNvPr id="52" name="Google Shape;52;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928767"/>
            <a:ext cx="405900" cy="405900"/>
          </a:xfrm>
          <a:prstGeom prst="ellipse">
            <a:avLst/>
          </a:prstGeom>
          <a:solidFill>
            <a:srgbClr val="7B8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rtl="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rtl="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rtl="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rtl="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rtl="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rtl="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rtl="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rtl="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rtl="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dirty="0"/>
          </a:p>
        </p:txBody>
      </p:sp>
      <p:sp>
        <p:nvSpPr>
          <p:cNvPr id="7" name="Google Shape;7;p1"/>
          <p:cNvSpPr txBox="1">
            <a:spLocks noGrp="1"/>
          </p:cNvSpPr>
          <p:nvPr>
            <p:ph type="title"/>
          </p:nvPr>
        </p:nvSpPr>
        <p:spPr>
          <a:xfrm>
            <a:off x="1381250" y="896549"/>
            <a:ext cx="6809700" cy="43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rt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rt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rt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rt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rt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rt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rt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rt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000">
                <a:solidFill>
                  <a:srgbClr val="1D1D1B"/>
                </a:solidFill>
                <a:latin typeface="Lora"/>
                <a:ea typeface="Lora"/>
                <a:cs typeface="Lora"/>
                <a:sym typeface="Lora"/>
              </a:defRPr>
            </a:lvl1pPr>
            <a:lvl2pPr lvl="1" algn="r" rtl="0">
              <a:buNone/>
              <a:defRPr sz="1000">
                <a:solidFill>
                  <a:srgbClr val="1D1D1B"/>
                </a:solidFill>
                <a:latin typeface="Lora"/>
                <a:ea typeface="Lora"/>
                <a:cs typeface="Lora"/>
                <a:sym typeface="Lora"/>
              </a:defRPr>
            </a:lvl2pPr>
            <a:lvl3pPr lvl="2" algn="r" rtl="0">
              <a:buNone/>
              <a:defRPr sz="1000">
                <a:solidFill>
                  <a:srgbClr val="1D1D1B"/>
                </a:solidFill>
                <a:latin typeface="Lora"/>
                <a:ea typeface="Lora"/>
                <a:cs typeface="Lora"/>
                <a:sym typeface="Lora"/>
              </a:defRPr>
            </a:lvl3pPr>
            <a:lvl4pPr lvl="3" algn="r" rtl="0">
              <a:buNone/>
              <a:defRPr sz="1000">
                <a:solidFill>
                  <a:srgbClr val="1D1D1B"/>
                </a:solidFill>
                <a:latin typeface="Lora"/>
                <a:ea typeface="Lora"/>
                <a:cs typeface="Lora"/>
                <a:sym typeface="Lora"/>
              </a:defRPr>
            </a:lvl4pPr>
            <a:lvl5pPr lvl="4" algn="r" rtl="0">
              <a:buNone/>
              <a:defRPr sz="1000">
                <a:solidFill>
                  <a:srgbClr val="1D1D1B"/>
                </a:solidFill>
                <a:latin typeface="Lora"/>
                <a:ea typeface="Lora"/>
                <a:cs typeface="Lora"/>
                <a:sym typeface="Lora"/>
              </a:defRPr>
            </a:lvl5pPr>
            <a:lvl6pPr lvl="5" algn="r" rtl="0">
              <a:buNone/>
              <a:defRPr sz="1000">
                <a:solidFill>
                  <a:srgbClr val="1D1D1B"/>
                </a:solidFill>
                <a:latin typeface="Lora"/>
                <a:ea typeface="Lora"/>
                <a:cs typeface="Lora"/>
                <a:sym typeface="Lora"/>
              </a:defRPr>
            </a:lvl6pPr>
            <a:lvl7pPr lvl="6" algn="r" rtl="0">
              <a:buNone/>
              <a:defRPr sz="1000">
                <a:solidFill>
                  <a:srgbClr val="1D1D1B"/>
                </a:solidFill>
                <a:latin typeface="Lora"/>
                <a:ea typeface="Lora"/>
                <a:cs typeface="Lora"/>
                <a:sym typeface="Lora"/>
              </a:defRPr>
            </a:lvl7pPr>
            <a:lvl8pPr lvl="7" algn="r" rtl="0">
              <a:buNone/>
              <a:defRPr sz="1000">
                <a:solidFill>
                  <a:srgbClr val="1D1D1B"/>
                </a:solidFill>
                <a:latin typeface="Lora"/>
                <a:ea typeface="Lora"/>
                <a:cs typeface="Lora"/>
                <a:sym typeface="Lora"/>
              </a:defRPr>
            </a:lvl8pPr>
            <a:lvl9pPr lvl="8" algn="r" rtl="0">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odtuzem.metu.edu.tr/"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faq.cc.metu.edu.tr/tr/microsoft-team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microsoft.com/en-us/microsoft-teams/download-app" TargetMode="External"/><Relationship Id="rId4" Type="http://schemas.openxmlformats.org/officeDocument/2006/relationships/hyperlink" Target="https://www.microsoft.com/en-us/education/products/offic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996624" y="2003900"/>
            <a:ext cx="7854413"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err="1">
                <a:highlight>
                  <a:srgbClr val="7B83EB"/>
                </a:highlight>
              </a:rPr>
              <a:t>Uzaktan</a:t>
            </a:r>
            <a:r>
              <a:rPr lang="en" dirty="0">
                <a:highlight>
                  <a:srgbClr val="7B83EB"/>
                </a:highlight>
              </a:rPr>
              <a:t> </a:t>
            </a:r>
            <a:r>
              <a:rPr lang="en" dirty="0" err="1">
                <a:highlight>
                  <a:srgbClr val="7B83EB"/>
                </a:highlight>
              </a:rPr>
              <a:t>Eğitim</a:t>
            </a:r>
            <a:r>
              <a:rPr lang="en" dirty="0">
                <a:highlight>
                  <a:srgbClr val="7B83EB"/>
                </a:highlight>
              </a:rPr>
              <a:t> </a:t>
            </a:r>
            <a:r>
              <a:rPr lang="en" dirty="0" err="1">
                <a:highlight>
                  <a:srgbClr val="7B83EB"/>
                </a:highlight>
              </a:rPr>
              <a:t>Etkinlikleri</a:t>
            </a:r>
            <a:r>
              <a:rPr lang="en" dirty="0">
                <a:highlight>
                  <a:srgbClr val="7B83EB"/>
                </a:highlight>
              </a:rPr>
              <a:t> </a:t>
            </a:r>
            <a:endParaRPr dirty="0">
              <a:highlight>
                <a:srgbClr val="7B83EB"/>
              </a:highlight>
            </a:endParaRPr>
          </a:p>
          <a:p>
            <a:pPr lvl="0"/>
            <a:r>
              <a:rPr lang="tr-TR" dirty="0"/>
              <a:t>İçin Microsoft </a:t>
            </a:r>
            <a:r>
              <a:rPr lang="tr-TR" dirty="0" err="1"/>
              <a:t>Teams</a:t>
            </a:r>
            <a:r>
              <a:rPr lang="tr-TR" dirty="0"/>
              <a:t> Kullanımı</a:t>
            </a:r>
            <a:endParaRPr dirty="0"/>
          </a:p>
        </p:txBody>
      </p:sp>
      <p:grpSp>
        <p:nvGrpSpPr>
          <p:cNvPr id="72" name="Google Shape;72;p12"/>
          <p:cNvGrpSpPr/>
          <p:nvPr/>
        </p:nvGrpSpPr>
        <p:grpSpPr>
          <a:xfrm>
            <a:off x="1220371" y="3539747"/>
            <a:ext cx="377700" cy="253852"/>
            <a:chOff x="1244800" y="3717225"/>
            <a:chExt cx="449375" cy="302025"/>
          </a:xfrm>
          <a:solidFill>
            <a:srgbClr val="7B83EB"/>
          </a:solidFill>
        </p:grpSpPr>
        <p:sp>
          <p:nvSpPr>
            <p:cNvPr id="73" name="Google Shape;73;p12"/>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grpFill/>
            <a:ln w="952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74" name="Google Shape;74;p12"/>
            <p:cNvSpPr/>
            <p:nvPr/>
          </p:nvSpPr>
          <p:spPr>
            <a:xfrm>
              <a:off x="1244800" y="3795150"/>
              <a:ext cx="449375" cy="25"/>
            </a:xfrm>
            <a:custGeom>
              <a:avLst/>
              <a:gdLst/>
              <a:ahLst/>
              <a:cxnLst/>
              <a:rect l="l" t="t" r="r" b="b"/>
              <a:pathLst>
                <a:path w="17975" h="1" fill="none" extrusionOk="0">
                  <a:moveTo>
                    <a:pt x="17974" y="1"/>
                  </a:moveTo>
                  <a:lnTo>
                    <a:pt x="0" y="1"/>
                  </a:lnTo>
                </a:path>
              </a:pathLst>
            </a:custGeom>
            <a:grpFill/>
            <a:ln w="952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75" name="Google Shape;75;p12"/>
            <p:cNvSpPr/>
            <p:nvPr/>
          </p:nvSpPr>
          <p:spPr>
            <a:xfrm>
              <a:off x="1244800" y="3853000"/>
              <a:ext cx="449375" cy="25"/>
            </a:xfrm>
            <a:custGeom>
              <a:avLst/>
              <a:gdLst/>
              <a:ahLst/>
              <a:cxnLst/>
              <a:rect l="l" t="t" r="r" b="b"/>
              <a:pathLst>
                <a:path w="17975" h="1" fill="none" extrusionOk="0">
                  <a:moveTo>
                    <a:pt x="0" y="0"/>
                  </a:moveTo>
                  <a:lnTo>
                    <a:pt x="17974" y="0"/>
                  </a:lnTo>
                </a:path>
              </a:pathLst>
            </a:custGeom>
            <a:grpFill/>
            <a:ln w="952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76" name="Google Shape;76;p12"/>
            <p:cNvSpPr/>
            <p:nvPr/>
          </p:nvSpPr>
          <p:spPr>
            <a:xfrm>
              <a:off x="1302625" y="3893800"/>
              <a:ext cx="161375" cy="25"/>
            </a:xfrm>
            <a:custGeom>
              <a:avLst/>
              <a:gdLst/>
              <a:ahLst/>
              <a:cxnLst/>
              <a:rect l="l" t="t" r="r" b="b"/>
              <a:pathLst>
                <a:path w="6455" h="1" fill="none" extrusionOk="0">
                  <a:moveTo>
                    <a:pt x="6455" y="0"/>
                  </a:moveTo>
                  <a:lnTo>
                    <a:pt x="1" y="0"/>
                  </a:lnTo>
                </a:path>
              </a:pathLst>
            </a:custGeom>
            <a:grpFill/>
            <a:ln w="952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77" name="Google Shape;77;p12"/>
            <p:cNvSpPr/>
            <p:nvPr/>
          </p:nvSpPr>
          <p:spPr>
            <a:xfrm>
              <a:off x="1302625" y="3933975"/>
              <a:ext cx="110250" cy="25"/>
            </a:xfrm>
            <a:custGeom>
              <a:avLst/>
              <a:gdLst/>
              <a:ahLst/>
              <a:cxnLst/>
              <a:rect l="l" t="t" r="r" b="b"/>
              <a:pathLst>
                <a:path w="4410" h="1" fill="none" extrusionOk="0">
                  <a:moveTo>
                    <a:pt x="4409" y="1"/>
                  </a:moveTo>
                  <a:lnTo>
                    <a:pt x="1" y="1"/>
                  </a:lnTo>
                </a:path>
              </a:pathLst>
            </a:custGeom>
            <a:grpFill/>
            <a:ln w="952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78" name="Google Shape;78;p12"/>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grpFill/>
            <a:ln w="952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grpSp>
      <p:pic>
        <p:nvPicPr>
          <p:cNvPr id="3" name="Picture 2">
            <a:extLst>
              <a:ext uri="{FF2B5EF4-FFF2-40B4-BE49-F238E27FC236}">
                <a16:creationId xmlns:a16="http://schemas.microsoft.com/office/drawing/2014/main" id="{CD80D962-24BD-A04E-8368-98C2C202A11B}"/>
              </a:ext>
            </a:extLst>
          </p:cNvPr>
          <p:cNvPicPr>
            <a:picLocks noChangeAspect="1"/>
          </p:cNvPicPr>
          <p:nvPr/>
        </p:nvPicPr>
        <p:blipFill rotWithShape="1">
          <a:blip r:embed="rId3"/>
          <a:srcRect l="10554" r="-10598"/>
          <a:stretch/>
        </p:blipFill>
        <p:spPr>
          <a:xfrm>
            <a:off x="1099749" y="124178"/>
            <a:ext cx="2298208" cy="6261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1381249" y="896100"/>
            <a:ext cx="7710677"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highlight>
                  <a:schemeClr val="accent1"/>
                </a:highlight>
              </a:rPr>
              <a:t>Microsoft </a:t>
            </a:r>
            <a:r>
              <a:rPr lang="en" dirty="0" err="1">
                <a:highlight>
                  <a:schemeClr val="accent1"/>
                </a:highlight>
              </a:rPr>
              <a:t>Teams’i</a:t>
            </a:r>
            <a:r>
              <a:rPr lang="en" dirty="0">
                <a:highlight>
                  <a:schemeClr val="accent1"/>
                </a:highlight>
              </a:rPr>
              <a:t> </a:t>
            </a:r>
            <a:r>
              <a:rPr lang="en" dirty="0"/>
              <a:t> </a:t>
            </a:r>
            <a:r>
              <a:rPr lang="en" dirty="0" err="1"/>
              <a:t>Kullanmak</a:t>
            </a:r>
            <a:r>
              <a:rPr lang="en" dirty="0"/>
              <a:t> </a:t>
            </a:r>
            <a:r>
              <a:rPr lang="en" dirty="0" err="1"/>
              <a:t>için</a:t>
            </a:r>
            <a:r>
              <a:rPr lang="en" dirty="0"/>
              <a:t> </a:t>
            </a:r>
            <a:r>
              <a:rPr lang="en" dirty="0" err="1"/>
              <a:t>En</a:t>
            </a:r>
            <a:r>
              <a:rPr lang="en" dirty="0"/>
              <a:t> </a:t>
            </a:r>
            <a:r>
              <a:rPr lang="en" dirty="0" err="1"/>
              <a:t>İyi</a:t>
            </a:r>
            <a:r>
              <a:rPr lang="en" dirty="0"/>
              <a:t> </a:t>
            </a:r>
            <a:r>
              <a:rPr lang="en" dirty="0" err="1"/>
              <a:t>Yöntemler</a:t>
            </a:r>
            <a:endParaRPr dirty="0">
              <a:highlight>
                <a:schemeClr val="accent1"/>
              </a:highlight>
            </a:endParaRPr>
          </a:p>
        </p:txBody>
      </p:sp>
      <p:sp>
        <p:nvSpPr>
          <p:cNvPr id="128" name="Google Shape;128;p17"/>
          <p:cNvSpPr txBox="1">
            <a:spLocks noGrp="1"/>
          </p:cNvSpPr>
          <p:nvPr>
            <p:ph type="body" idx="1"/>
          </p:nvPr>
        </p:nvSpPr>
        <p:spPr>
          <a:xfrm>
            <a:off x="1381250" y="1526158"/>
            <a:ext cx="7389888" cy="3112200"/>
          </a:xfrm>
          <a:prstGeom prst="rect">
            <a:avLst/>
          </a:prstGeom>
        </p:spPr>
        <p:txBody>
          <a:bodyPr spcFirstLastPara="1" wrap="square" lIns="91425" tIns="91425" rIns="91425" bIns="91425" anchor="t" anchorCtr="0">
            <a:noAutofit/>
          </a:bodyPr>
          <a:lstStyle/>
          <a:p>
            <a:pPr algn="just">
              <a:lnSpc>
                <a:spcPct val="120000"/>
              </a:lnSpc>
            </a:pPr>
            <a:r>
              <a:rPr lang="tr-TR" sz="1600" dirty="0">
                <a:latin typeface="Lora" pitchFamily="2" charset="77"/>
              </a:rPr>
              <a:t>Microsoft </a:t>
            </a:r>
            <a:r>
              <a:rPr lang="tr-TR" sz="1600" dirty="0" err="1">
                <a:latin typeface="Lora" pitchFamily="2" charset="77"/>
              </a:rPr>
              <a:t>Teams'i</a:t>
            </a:r>
            <a:r>
              <a:rPr lang="tr-TR" sz="1600" dirty="0">
                <a:latin typeface="Lora" pitchFamily="2" charset="77"/>
              </a:rPr>
              <a:t> kullanırken, iletişim ve işbirliği için net kanallar oluşturmak önemlidir. Belirli projeler veya öğrenci grupları için kanallar ayarlayarak üyeleri ilgili tüm tartışmalar ve güncelleştirmeler için bu kanalları kullanmaya teşvik edebilirsiniz.
Diğer bir iyi yöntem, bildirimleri etkili bir şekilde kullanmaktır. Bildirim Ayarları da yapılarak, önemli bildiriler alınması sağlanabilir.</a:t>
            </a:r>
          </a:p>
          <a:p>
            <a:pPr algn="just">
              <a:lnSpc>
                <a:spcPct val="120000"/>
              </a:lnSpc>
            </a:pPr>
            <a:r>
              <a:rPr lang="tr-TR" sz="1600" dirty="0">
                <a:latin typeface="Lora" pitchFamily="2" charset="77"/>
              </a:rPr>
              <a:t>Sohbet özelliğinde bulunan grup sohbeti ile öğrenci gruplarıyla ayrı ayrı görüşmeler yapabilirsiniz.</a:t>
            </a:r>
          </a:p>
        </p:txBody>
      </p:sp>
      <p:grpSp>
        <p:nvGrpSpPr>
          <p:cNvPr id="129" name="Google Shape;129;p17"/>
          <p:cNvGrpSpPr/>
          <p:nvPr/>
        </p:nvGrpSpPr>
        <p:grpSpPr>
          <a:xfrm>
            <a:off x="916458" y="1019750"/>
            <a:ext cx="214625" cy="214625"/>
            <a:chOff x="2594050" y="1631825"/>
            <a:chExt cx="439625" cy="439625"/>
          </a:xfrm>
        </p:grpSpPr>
        <p:sp>
          <p:nvSpPr>
            <p:cNvPr id="130" name="Google Shape;130;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57471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1381249" y="896100"/>
            <a:ext cx="7710677"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err="1">
                <a:highlight>
                  <a:schemeClr val="accent1"/>
                </a:highlight>
              </a:rPr>
              <a:t>ODTÜClass</a:t>
            </a:r>
            <a:r>
              <a:rPr lang="en" sz="2400" dirty="0"/>
              <a:t> </a:t>
            </a:r>
            <a:r>
              <a:rPr lang="en" sz="2400" dirty="0" err="1"/>
              <a:t>ve</a:t>
            </a:r>
            <a:r>
              <a:rPr lang="en" sz="2400" dirty="0"/>
              <a:t> Microsoft Teams </a:t>
            </a:r>
            <a:r>
              <a:rPr lang="en" sz="2400" dirty="0" err="1"/>
              <a:t>Kullanımı</a:t>
            </a:r>
            <a:endParaRPr sz="2400" dirty="0">
              <a:highlight>
                <a:schemeClr val="accent1"/>
              </a:highlight>
            </a:endParaRPr>
          </a:p>
        </p:txBody>
      </p:sp>
      <p:sp>
        <p:nvSpPr>
          <p:cNvPr id="128" name="Google Shape;128;p17"/>
          <p:cNvSpPr txBox="1">
            <a:spLocks noGrp="1"/>
          </p:cNvSpPr>
          <p:nvPr>
            <p:ph type="body" idx="1"/>
          </p:nvPr>
        </p:nvSpPr>
        <p:spPr>
          <a:xfrm>
            <a:off x="1381250" y="1526158"/>
            <a:ext cx="7389888" cy="3112200"/>
          </a:xfrm>
          <a:prstGeom prst="rect">
            <a:avLst/>
          </a:prstGeom>
        </p:spPr>
        <p:txBody>
          <a:bodyPr spcFirstLastPara="1" wrap="square" lIns="91425" tIns="91425" rIns="91425" bIns="91425" anchor="t" anchorCtr="0">
            <a:noAutofit/>
          </a:bodyPr>
          <a:lstStyle/>
          <a:p>
            <a:pPr algn="just">
              <a:lnSpc>
                <a:spcPct val="120000"/>
              </a:lnSpc>
            </a:pPr>
            <a:r>
              <a:rPr lang="tr-TR" sz="2000" dirty="0">
                <a:latin typeface="Lora" pitchFamily="2" charset="77"/>
              </a:rPr>
              <a:t>Toplantı oluşturma ve Link Ekleme</a:t>
            </a:r>
          </a:p>
          <a:p>
            <a:pPr algn="just">
              <a:lnSpc>
                <a:spcPct val="120000"/>
              </a:lnSpc>
            </a:pPr>
            <a:r>
              <a:rPr lang="tr-TR" sz="2000" dirty="0">
                <a:latin typeface="Lora" pitchFamily="2" charset="77"/>
              </a:rPr>
              <a:t>Toplantı kaydının </a:t>
            </a:r>
            <a:r>
              <a:rPr lang="tr-TR" sz="2000" dirty="0" err="1">
                <a:latin typeface="Lora" pitchFamily="2" charset="77"/>
              </a:rPr>
              <a:t>ODTÜClass’ta</a:t>
            </a:r>
            <a:r>
              <a:rPr lang="tr-TR" sz="2000" dirty="0">
                <a:latin typeface="Lora" pitchFamily="2" charset="77"/>
              </a:rPr>
              <a:t> paylaşılması</a:t>
            </a:r>
          </a:p>
          <a:p>
            <a:pPr algn="just">
              <a:lnSpc>
                <a:spcPct val="120000"/>
              </a:lnSpc>
            </a:pPr>
            <a:r>
              <a:rPr lang="tr-TR" sz="2000" dirty="0">
                <a:latin typeface="Lora" pitchFamily="2" charset="77"/>
              </a:rPr>
              <a:t>Ödevler ve Notlar</a:t>
            </a:r>
          </a:p>
          <a:p>
            <a:pPr algn="just">
              <a:lnSpc>
                <a:spcPct val="120000"/>
              </a:lnSpc>
            </a:pPr>
            <a:endParaRPr lang="tr-TR" sz="1600" dirty="0">
              <a:latin typeface="Lora" pitchFamily="2" charset="77"/>
            </a:endParaRPr>
          </a:p>
        </p:txBody>
      </p:sp>
      <p:grpSp>
        <p:nvGrpSpPr>
          <p:cNvPr id="129" name="Google Shape;129;p17"/>
          <p:cNvGrpSpPr/>
          <p:nvPr/>
        </p:nvGrpSpPr>
        <p:grpSpPr>
          <a:xfrm>
            <a:off x="916458" y="1019750"/>
            <a:ext cx="214625" cy="214625"/>
            <a:chOff x="2594050" y="1631825"/>
            <a:chExt cx="439625" cy="439625"/>
          </a:xfrm>
        </p:grpSpPr>
        <p:sp>
          <p:nvSpPr>
            <p:cNvPr id="130" name="Google Shape;130;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3375548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1381249" y="896100"/>
            <a:ext cx="7710677"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sz="2400" dirty="0">
                <a:latin typeface="Lora"/>
                <a:ea typeface="Lora"/>
                <a:cs typeface="Lora"/>
                <a:sym typeface="Lora"/>
              </a:rPr>
              <a:t>Sık Karşılaşılan Sorunlar ve Sorun Giderme</a:t>
            </a:r>
            <a:endParaRPr sz="2400" dirty="0">
              <a:highlight>
                <a:schemeClr val="accent1"/>
              </a:highlight>
            </a:endParaRPr>
          </a:p>
        </p:txBody>
      </p:sp>
      <p:sp>
        <p:nvSpPr>
          <p:cNvPr id="128" name="Google Shape;128;p17"/>
          <p:cNvSpPr txBox="1">
            <a:spLocks noGrp="1"/>
          </p:cNvSpPr>
          <p:nvPr>
            <p:ph type="body" idx="1"/>
          </p:nvPr>
        </p:nvSpPr>
        <p:spPr>
          <a:xfrm>
            <a:off x="1260628" y="1526158"/>
            <a:ext cx="7510509" cy="3112200"/>
          </a:xfrm>
          <a:prstGeom prst="rect">
            <a:avLst/>
          </a:prstGeom>
        </p:spPr>
        <p:txBody>
          <a:bodyPr spcFirstLastPara="1" wrap="square" lIns="91425" tIns="91425" rIns="91425" bIns="91425" anchor="t" anchorCtr="0">
            <a:noAutofit/>
          </a:bodyPr>
          <a:lstStyle/>
          <a:p>
            <a:pPr algn="just">
              <a:lnSpc>
                <a:spcPct val="120000"/>
              </a:lnSpc>
            </a:pPr>
            <a:r>
              <a:rPr lang="tr-TR" sz="1800" dirty="0">
                <a:latin typeface="Lora" pitchFamily="2" charset="77"/>
              </a:rPr>
              <a:t>Ses ve video sorunları</a:t>
            </a:r>
          </a:p>
          <a:p>
            <a:pPr algn="just">
              <a:lnSpc>
                <a:spcPct val="120000"/>
              </a:lnSpc>
            </a:pPr>
            <a:r>
              <a:rPr lang="tr-TR" sz="1800" dirty="0">
                <a:latin typeface="Lora" pitchFamily="2" charset="77"/>
              </a:rPr>
              <a:t>Dosya Paylaşım sorunları</a:t>
            </a:r>
          </a:p>
          <a:p>
            <a:pPr algn="just">
              <a:lnSpc>
                <a:spcPct val="120000"/>
              </a:lnSpc>
            </a:pPr>
            <a:r>
              <a:rPr lang="tr-TR" sz="1800" dirty="0">
                <a:latin typeface="Lora" pitchFamily="2" charset="77"/>
              </a:rPr>
              <a:t>İşbirliği sorunları</a:t>
            </a:r>
            <a:endParaRPr lang="tr-TR" sz="2800" dirty="0">
              <a:latin typeface="Lora" pitchFamily="2" charset="77"/>
            </a:endParaRPr>
          </a:p>
        </p:txBody>
      </p:sp>
      <p:grpSp>
        <p:nvGrpSpPr>
          <p:cNvPr id="129" name="Google Shape;129;p17"/>
          <p:cNvGrpSpPr/>
          <p:nvPr/>
        </p:nvGrpSpPr>
        <p:grpSpPr>
          <a:xfrm>
            <a:off x="916458" y="1019750"/>
            <a:ext cx="214625" cy="214625"/>
            <a:chOff x="2594050" y="1631825"/>
            <a:chExt cx="439625" cy="439625"/>
          </a:xfrm>
        </p:grpSpPr>
        <p:sp>
          <p:nvSpPr>
            <p:cNvPr id="130" name="Google Shape;130;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777635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a:spLocks noGrp="1"/>
          </p:cNvSpPr>
          <p:nvPr>
            <p:ph type="title"/>
          </p:nvPr>
        </p:nvSpPr>
        <p:spPr>
          <a:xfrm>
            <a:off x="1322049" y="875225"/>
            <a:ext cx="6188459"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highlight>
                  <a:schemeClr val="accent1"/>
                </a:highlight>
                <a:latin typeface="Lora" pitchFamily="2" charset="77"/>
              </a:rPr>
              <a:t>Microsoft Teams</a:t>
            </a:r>
            <a:r>
              <a:rPr lang="en" dirty="0"/>
              <a:t> </a:t>
            </a:r>
            <a:r>
              <a:rPr lang="en" dirty="0" err="1"/>
              <a:t>Kullanım</a:t>
            </a:r>
            <a:r>
              <a:rPr lang="en" dirty="0"/>
              <a:t> </a:t>
            </a:r>
            <a:r>
              <a:rPr lang="en" dirty="0" err="1"/>
              <a:t>ve</a:t>
            </a:r>
            <a:r>
              <a:rPr lang="en" dirty="0"/>
              <a:t> </a:t>
            </a:r>
            <a:r>
              <a:rPr lang="en" dirty="0" err="1"/>
              <a:t>Destek</a:t>
            </a:r>
            <a:endParaRPr dirty="0"/>
          </a:p>
        </p:txBody>
      </p:sp>
      <p:sp>
        <p:nvSpPr>
          <p:cNvPr id="203" name="Google Shape;203;p22"/>
          <p:cNvSpPr txBox="1">
            <a:spLocks noGrp="1"/>
          </p:cNvSpPr>
          <p:nvPr>
            <p:ph type="body" idx="1"/>
          </p:nvPr>
        </p:nvSpPr>
        <p:spPr>
          <a:xfrm>
            <a:off x="1422915" y="1802704"/>
            <a:ext cx="2755277" cy="311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err="1">
                <a:latin typeface="Lora"/>
                <a:ea typeface="Lora"/>
                <a:cs typeface="Lora"/>
                <a:sym typeface="Lora"/>
              </a:rPr>
              <a:t>ODTÜClass</a:t>
            </a:r>
            <a:r>
              <a:rPr lang="en" sz="1600" b="1" dirty="0">
                <a:latin typeface="Lora"/>
                <a:ea typeface="Lora"/>
                <a:cs typeface="Lora"/>
                <a:sym typeface="Lora"/>
              </a:rPr>
              <a:t> </a:t>
            </a:r>
            <a:endParaRPr sz="1600" b="1" dirty="0">
              <a:latin typeface="Lora"/>
              <a:ea typeface="Lora"/>
              <a:cs typeface="Lora"/>
              <a:sym typeface="Lora"/>
            </a:endParaRPr>
          </a:p>
          <a:p>
            <a:pPr marL="0" lvl="0" indent="0" algn="l" rtl="0">
              <a:spcBef>
                <a:spcPts val="800"/>
              </a:spcBef>
              <a:spcAft>
                <a:spcPts val="0"/>
              </a:spcAft>
              <a:buNone/>
            </a:pPr>
            <a:r>
              <a:rPr lang="en" sz="1600" b="1" dirty="0" err="1">
                <a:latin typeface="Lora"/>
                <a:ea typeface="Lora"/>
                <a:cs typeface="Lora"/>
                <a:sym typeface="Lora"/>
              </a:rPr>
              <a:t>Destek</a:t>
            </a:r>
            <a:r>
              <a:rPr lang="en" sz="1600" b="1" dirty="0">
                <a:latin typeface="Lora"/>
                <a:ea typeface="Lora"/>
                <a:cs typeface="Lora"/>
                <a:sym typeface="Lora"/>
              </a:rPr>
              <a:t> </a:t>
            </a:r>
            <a:r>
              <a:rPr lang="en" sz="1600" b="1" dirty="0" err="1">
                <a:latin typeface="Lora"/>
                <a:ea typeface="Lora"/>
                <a:cs typeface="Lora"/>
                <a:sym typeface="Lora"/>
              </a:rPr>
              <a:t>Ekibi</a:t>
            </a:r>
            <a:endParaRPr sz="1400" b="1" dirty="0">
              <a:latin typeface="Lora"/>
              <a:ea typeface="Lora"/>
              <a:cs typeface="Lora"/>
              <a:sym typeface="Lora"/>
            </a:endParaRPr>
          </a:p>
          <a:p>
            <a:pPr marL="0" lvl="0" indent="0" algn="l" rtl="0">
              <a:spcBef>
                <a:spcPts val="800"/>
              </a:spcBef>
              <a:spcAft>
                <a:spcPts val="800"/>
              </a:spcAft>
              <a:buNone/>
            </a:pPr>
            <a:r>
              <a:rPr lang="en" sz="1400" b="1" i="1" dirty="0">
                <a:latin typeface="Lora"/>
                <a:ea typeface="Lora"/>
                <a:cs typeface="Lora"/>
                <a:sym typeface="Lora"/>
              </a:rPr>
              <a:t>odtuclass@metu.edu.tr</a:t>
            </a:r>
          </a:p>
          <a:p>
            <a:pPr marL="0" lvl="0" indent="0" algn="l" rtl="0">
              <a:spcBef>
                <a:spcPts val="800"/>
              </a:spcBef>
              <a:spcAft>
                <a:spcPts val="800"/>
              </a:spcAft>
              <a:buNone/>
            </a:pPr>
            <a:endParaRPr lang="en" sz="1400" b="1" dirty="0">
              <a:latin typeface="Lora"/>
              <a:ea typeface="Lora"/>
              <a:cs typeface="Lora"/>
              <a:sym typeface="Lora"/>
            </a:endParaRPr>
          </a:p>
          <a:p>
            <a:pPr marL="0" lvl="0" indent="0" algn="l" rtl="0">
              <a:spcBef>
                <a:spcPts val="800"/>
              </a:spcBef>
              <a:spcAft>
                <a:spcPts val="800"/>
              </a:spcAft>
              <a:buNone/>
            </a:pPr>
            <a:r>
              <a:rPr lang="en" sz="1600" b="1" dirty="0" err="1">
                <a:latin typeface="Lora"/>
                <a:ea typeface="Lora"/>
                <a:cs typeface="Lora"/>
                <a:sym typeface="Lora"/>
              </a:rPr>
              <a:t>Uzaktan</a:t>
            </a:r>
            <a:r>
              <a:rPr lang="en" sz="1600" b="1" dirty="0">
                <a:latin typeface="Lora"/>
                <a:ea typeface="Lora"/>
                <a:cs typeface="Lora"/>
                <a:sym typeface="Lora"/>
              </a:rPr>
              <a:t> </a:t>
            </a:r>
            <a:r>
              <a:rPr lang="en" sz="1600" b="1" dirty="0" err="1">
                <a:latin typeface="Lora"/>
                <a:ea typeface="Lora"/>
                <a:cs typeface="Lora"/>
                <a:sym typeface="Lora"/>
              </a:rPr>
              <a:t>Eğitim</a:t>
            </a:r>
            <a:r>
              <a:rPr lang="en" sz="1600" b="1" dirty="0">
                <a:latin typeface="Lora"/>
                <a:ea typeface="Lora"/>
                <a:cs typeface="Lora"/>
                <a:sym typeface="Lora"/>
              </a:rPr>
              <a:t> </a:t>
            </a:r>
            <a:r>
              <a:rPr lang="en" sz="1600" b="1" dirty="0" err="1">
                <a:latin typeface="Lora"/>
                <a:ea typeface="Lora"/>
                <a:cs typeface="Lora"/>
                <a:sym typeface="Lora"/>
              </a:rPr>
              <a:t>Uygulama</a:t>
            </a:r>
            <a:r>
              <a:rPr lang="en" sz="1600" b="1" dirty="0">
                <a:latin typeface="Lora"/>
                <a:ea typeface="Lora"/>
                <a:cs typeface="Lora"/>
                <a:sym typeface="Lora"/>
              </a:rPr>
              <a:t> </a:t>
            </a:r>
            <a:r>
              <a:rPr lang="en" sz="1600" b="1" dirty="0" err="1">
                <a:latin typeface="Lora"/>
                <a:ea typeface="Lora"/>
                <a:cs typeface="Lora"/>
                <a:sym typeface="Lora"/>
              </a:rPr>
              <a:t>ve</a:t>
            </a:r>
            <a:r>
              <a:rPr lang="en" sz="1600" b="1" dirty="0">
                <a:latin typeface="Lora"/>
                <a:ea typeface="Lora"/>
                <a:cs typeface="Lora"/>
                <a:sym typeface="Lora"/>
              </a:rPr>
              <a:t> </a:t>
            </a:r>
            <a:r>
              <a:rPr lang="en" sz="1600" b="1" dirty="0" err="1">
                <a:latin typeface="Lora"/>
                <a:ea typeface="Lora"/>
                <a:cs typeface="Lora"/>
                <a:sym typeface="Lora"/>
              </a:rPr>
              <a:t>Araştırma</a:t>
            </a:r>
            <a:r>
              <a:rPr lang="en" sz="1600" b="1" dirty="0">
                <a:latin typeface="Lora"/>
                <a:ea typeface="Lora"/>
                <a:cs typeface="Lora"/>
                <a:sym typeface="Lora"/>
              </a:rPr>
              <a:t> </a:t>
            </a:r>
            <a:r>
              <a:rPr lang="en" sz="1600" b="1" dirty="0" err="1">
                <a:latin typeface="Lora"/>
                <a:ea typeface="Lora"/>
                <a:cs typeface="Lora"/>
                <a:sym typeface="Lora"/>
              </a:rPr>
              <a:t>Merkezi</a:t>
            </a:r>
            <a:endParaRPr lang="en" sz="1600" b="1" dirty="0">
              <a:latin typeface="Lora"/>
              <a:ea typeface="Lora"/>
              <a:cs typeface="Lora"/>
              <a:sym typeface="Lora"/>
            </a:endParaRPr>
          </a:p>
          <a:p>
            <a:pPr marL="0" lvl="0" indent="0" algn="l" rtl="0">
              <a:spcBef>
                <a:spcPts val="800"/>
              </a:spcBef>
              <a:spcAft>
                <a:spcPts val="800"/>
              </a:spcAft>
              <a:buNone/>
            </a:pPr>
            <a:r>
              <a:rPr lang="tr-TR" sz="1400" b="1" i="1" dirty="0">
                <a:latin typeface="Lora"/>
                <a:ea typeface="Lora"/>
                <a:cs typeface="Lora"/>
                <a:sym typeface="Lora"/>
              </a:rPr>
              <a:t>o</a:t>
            </a:r>
            <a:r>
              <a:rPr lang="en" sz="1400" b="1" i="1" dirty="0" err="1">
                <a:latin typeface="Lora"/>
                <a:ea typeface="Lora"/>
                <a:cs typeface="Lora"/>
                <a:sym typeface="Lora"/>
              </a:rPr>
              <a:t>dtuzem.metu.edu.tr</a:t>
            </a:r>
            <a:endParaRPr sz="1400" b="1" i="1" dirty="0">
              <a:latin typeface="Lora"/>
              <a:ea typeface="Lora"/>
              <a:cs typeface="Lora"/>
              <a:sym typeface="Lora"/>
            </a:endParaRPr>
          </a:p>
        </p:txBody>
      </p:sp>
      <p:grpSp>
        <p:nvGrpSpPr>
          <p:cNvPr id="204" name="Google Shape;204;p22"/>
          <p:cNvGrpSpPr/>
          <p:nvPr/>
        </p:nvGrpSpPr>
        <p:grpSpPr>
          <a:xfrm>
            <a:off x="889984" y="1007708"/>
            <a:ext cx="270226" cy="238344"/>
            <a:chOff x="5247525" y="3007275"/>
            <a:chExt cx="517575" cy="456510"/>
          </a:xfrm>
        </p:grpSpPr>
        <p:sp>
          <p:nvSpPr>
            <p:cNvPr id="205" name="Google Shape;205;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2"/>
            <p:cNvSpPr/>
            <p:nvPr/>
          </p:nvSpPr>
          <p:spPr>
            <a:xfrm>
              <a:off x="5566575" y="3265260"/>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2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208" name="Google Shape;208;p22"/>
          <p:cNvGrpSpPr/>
          <p:nvPr/>
        </p:nvGrpSpPr>
        <p:grpSpPr>
          <a:xfrm>
            <a:off x="4011507" y="1802704"/>
            <a:ext cx="4469072" cy="2618376"/>
            <a:chOff x="1177450" y="241631"/>
            <a:chExt cx="6173152" cy="3616776"/>
          </a:xfrm>
        </p:grpSpPr>
        <p:sp>
          <p:nvSpPr>
            <p:cNvPr id="209" name="Google Shape;209;p2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2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2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2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13" name="Google Shape;213;p22"/>
          <p:cNvPicPr preferRelativeResize="0"/>
          <p:nvPr/>
        </p:nvPicPr>
        <p:blipFill rotWithShape="1">
          <a:blip r:embed="rId3">
            <a:alphaModFix amt="55000"/>
          </a:blip>
          <a:srcRect t="1057" b="1057"/>
          <a:stretch/>
        </p:blipFill>
        <p:spPr>
          <a:xfrm>
            <a:off x="4502394" y="1949425"/>
            <a:ext cx="3473707" cy="2206569"/>
          </a:xfrm>
          <a:prstGeom prst="rect">
            <a:avLst/>
          </a:prstGeom>
          <a:noFill/>
          <a:ln w="9525" cap="flat" cmpd="sng">
            <a:solidFill>
              <a:schemeClr val="dk1"/>
            </a:solidFill>
            <a:prstDash val="solid"/>
            <a:round/>
            <a:headEnd type="none" w="sm" len="sm"/>
            <a:tailEnd type="none" w="sm" len="sm"/>
          </a:ln>
          <a:effectLst>
            <a:softEdge rad="5080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subTitle" idx="4294967295"/>
          </p:nvPr>
        </p:nvSpPr>
        <p:spPr>
          <a:xfrm>
            <a:off x="2084750" y="2459700"/>
            <a:ext cx="5021400" cy="784800"/>
          </a:xfrm>
          <a:prstGeom prst="rect">
            <a:avLst/>
          </a:prstGeom>
        </p:spPr>
        <p:txBody>
          <a:bodyPr spcFirstLastPara="1" wrap="square" lIns="91425" tIns="91425" rIns="91425" bIns="91425" anchor="t" anchorCtr="0">
            <a:noAutofit/>
          </a:bodyPr>
          <a:lstStyle/>
          <a:p>
            <a:pPr marL="114300" lvl="0" indent="0" algn="ctr" rtl="0">
              <a:spcBef>
                <a:spcPts val="600"/>
              </a:spcBef>
              <a:spcAft>
                <a:spcPts val="0"/>
              </a:spcAft>
              <a:buSzPts val="1800"/>
              <a:buNone/>
            </a:pPr>
            <a:r>
              <a:rPr lang="tr-TR" sz="1800" b="1" dirty="0">
                <a:latin typeface="Lora"/>
                <a:ea typeface="Lora"/>
                <a:cs typeface="Lora"/>
                <a:sym typeface="Lora"/>
              </a:rPr>
              <a:t>Soru / Cevap</a:t>
            </a:r>
            <a:endParaRPr sz="1800" b="1" dirty="0">
              <a:latin typeface="Lora"/>
              <a:ea typeface="Lora"/>
              <a:cs typeface="Lora"/>
              <a:sym typeface="Lora"/>
            </a:endParaRPr>
          </a:p>
        </p:txBody>
      </p:sp>
      <p:cxnSp>
        <p:nvCxnSpPr>
          <p:cNvPr id="230" name="Google Shape;230;p24"/>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231" name="Google Shape;231;p24"/>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err="1"/>
              <a:t>Teşekkürler</a:t>
            </a:r>
            <a:r>
              <a:rPr lang="en" sz="6000" dirty="0"/>
              <a:t>!</a:t>
            </a:r>
            <a:endParaRPr sz="6000" dirty="0"/>
          </a:p>
        </p:txBody>
      </p:sp>
      <p:cxnSp>
        <p:nvCxnSpPr>
          <p:cNvPr id="232" name="Google Shape;232;p24"/>
          <p:cNvCxnSpPr/>
          <p:nvPr/>
        </p:nvCxnSpPr>
        <p:spPr>
          <a:xfrm>
            <a:off x="7106150" y="1428750"/>
            <a:ext cx="2037900" cy="0"/>
          </a:xfrm>
          <a:prstGeom prst="straightConnector1">
            <a:avLst/>
          </a:prstGeom>
          <a:noFill/>
          <a:ln w="9525" cap="flat" cmpd="sng">
            <a:solidFill>
              <a:srgbClr val="CCCCCC"/>
            </a:solidFill>
            <a:prstDash val="solid"/>
            <a:round/>
            <a:headEnd type="none" w="med" len="med"/>
            <a:tailEnd type="none" w="med" len="med"/>
          </a:ln>
        </p:spPr>
      </p:cxnSp>
      <p:sp>
        <p:nvSpPr>
          <p:cNvPr id="233" name="Google Shape;233;p24"/>
          <p:cNvSpPr/>
          <p:nvPr/>
        </p:nvSpPr>
        <p:spPr>
          <a:xfrm>
            <a:off x="831925" y="859175"/>
            <a:ext cx="1139100" cy="1139100"/>
          </a:xfrm>
          <a:prstGeom prst="ellipse">
            <a:avLst/>
          </a:prstGeom>
          <a:solidFill>
            <a:srgbClr val="7B8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34" name="Google Shape;234;p24"/>
          <p:cNvGrpSpPr/>
          <p:nvPr/>
        </p:nvGrpSpPr>
        <p:grpSpPr>
          <a:xfrm>
            <a:off x="1148888" y="1190759"/>
            <a:ext cx="505722" cy="475767"/>
            <a:chOff x="5972700" y="2330200"/>
            <a:chExt cx="411625" cy="387275"/>
          </a:xfrm>
        </p:grpSpPr>
        <p:sp>
          <p:nvSpPr>
            <p:cNvPr id="235" name="Google Shape;235;p2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2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1381250" y="896100"/>
            <a:ext cx="55683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err="1">
                <a:highlight>
                  <a:schemeClr val="accent1"/>
                </a:highlight>
              </a:rPr>
              <a:t>Sunum</a:t>
            </a:r>
            <a:r>
              <a:rPr lang="en" sz="3600" dirty="0"/>
              <a:t> </a:t>
            </a:r>
            <a:r>
              <a:rPr lang="en" sz="3600" dirty="0" err="1"/>
              <a:t>Özeti</a:t>
            </a:r>
            <a:endParaRPr sz="3600" dirty="0"/>
          </a:p>
        </p:txBody>
      </p:sp>
      <p:sp>
        <p:nvSpPr>
          <p:cNvPr id="128" name="Google Shape;128;p17"/>
          <p:cNvSpPr txBox="1">
            <a:spLocks noGrp="1"/>
          </p:cNvSpPr>
          <p:nvPr>
            <p:ph type="body" idx="1"/>
          </p:nvPr>
        </p:nvSpPr>
        <p:spPr>
          <a:xfrm>
            <a:off x="1381250" y="1331700"/>
            <a:ext cx="6963760" cy="3112200"/>
          </a:xfrm>
          <a:prstGeom prst="rect">
            <a:avLst/>
          </a:prstGeom>
        </p:spPr>
        <p:txBody>
          <a:bodyPr spcFirstLastPara="1" wrap="square" lIns="91425" tIns="91425" rIns="91425" bIns="91425" anchor="t" anchorCtr="0">
            <a:noAutofit/>
          </a:bodyPr>
          <a:lstStyle/>
          <a:p>
            <a:pPr lvl="0" indent="-374650">
              <a:buClr>
                <a:schemeClr val="accent1"/>
              </a:buClr>
              <a:buSzPts val="2300"/>
              <a:buFont typeface="Lora"/>
              <a:buChar char="◉"/>
            </a:pPr>
            <a:r>
              <a:rPr lang="tr-TR" sz="1600" dirty="0">
                <a:latin typeface="Lora"/>
                <a:ea typeface="Lora"/>
                <a:cs typeface="Lora"/>
                <a:sym typeface="Lora"/>
              </a:rPr>
              <a:t>Giriş</a:t>
            </a:r>
          </a:p>
          <a:p>
            <a:pPr lvl="0" indent="-374650">
              <a:buClr>
                <a:schemeClr val="accent1"/>
              </a:buClr>
              <a:buSzPts val="2300"/>
              <a:buFont typeface="Lora"/>
              <a:buChar char="◉"/>
            </a:pPr>
            <a:r>
              <a:rPr lang="tr-TR" sz="1600" dirty="0">
                <a:latin typeface="Lora"/>
                <a:ea typeface="Lora"/>
                <a:cs typeface="Lora"/>
                <a:sym typeface="Lora"/>
              </a:rPr>
              <a:t>ODTÜZEM
Microsoft </a:t>
            </a:r>
            <a:r>
              <a:rPr lang="tr-TR" sz="1600" dirty="0" err="1">
                <a:latin typeface="Lora"/>
                <a:ea typeface="Lora"/>
                <a:cs typeface="Lora"/>
                <a:sym typeface="Lora"/>
              </a:rPr>
              <a:t>Teams</a:t>
            </a:r>
            <a:r>
              <a:rPr lang="tr-TR" sz="1600" dirty="0">
                <a:latin typeface="Lora"/>
                <a:ea typeface="Lora"/>
                <a:cs typeface="Lora"/>
                <a:sym typeface="Lora"/>
              </a:rPr>
              <a:t> nedir?</a:t>
            </a:r>
          </a:p>
          <a:p>
            <a:pPr lvl="0" indent="-374650">
              <a:buClr>
                <a:schemeClr val="accent1"/>
              </a:buClr>
              <a:buSzPts val="2300"/>
              <a:buFont typeface="Lora"/>
              <a:buChar char="◉"/>
            </a:pPr>
            <a:r>
              <a:rPr lang="tr-TR" sz="1600" dirty="0">
                <a:latin typeface="Lora"/>
                <a:ea typeface="Lora"/>
                <a:cs typeface="Lora"/>
                <a:sym typeface="Lora"/>
              </a:rPr>
              <a:t>Microsoft </a:t>
            </a:r>
            <a:r>
              <a:rPr lang="tr-TR" sz="1600" dirty="0" err="1">
                <a:latin typeface="Lora"/>
                <a:ea typeface="Lora"/>
                <a:cs typeface="Lora"/>
                <a:sym typeface="Lora"/>
              </a:rPr>
              <a:t>Teams</a:t>
            </a:r>
            <a:r>
              <a:rPr lang="tr-TR" sz="1600" dirty="0">
                <a:latin typeface="Lora"/>
                <a:ea typeface="Lora"/>
                <a:cs typeface="Lora"/>
                <a:sym typeface="Lora"/>
              </a:rPr>
              <a:t> Kurulumu
Microsoft </a:t>
            </a:r>
            <a:r>
              <a:rPr lang="tr-TR" sz="1600" dirty="0" err="1">
                <a:latin typeface="Lora"/>
                <a:ea typeface="Lora"/>
                <a:cs typeface="Lora"/>
                <a:sym typeface="Lora"/>
              </a:rPr>
              <a:t>Teams'in</a:t>
            </a:r>
            <a:r>
              <a:rPr lang="tr-TR" sz="1600" dirty="0">
                <a:latin typeface="Lora"/>
                <a:ea typeface="Lora"/>
                <a:cs typeface="Lora"/>
                <a:sym typeface="Lora"/>
              </a:rPr>
              <a:t> Özellikleri
Microsoft </a:t>
            </a:r>
            <a:r>
              <a:rPr lang="tr-TR" sz="1600" dirty="0" err="1">
                <a:latin typeface="Lora"/>
                <a:ea typeface="Lora"/>
                <a:cs typeface="Lora"/>
                <a:sym typeface="Lora"/>
              </a:rPr>
              <a:t>Teams</a:t>
            </a:r>
            <a:r>
              <a:rPr lang="tr-TR" sz="1600" dirty="0">
                <a:latin typeface="Lora"/>
                <a:ea typeface="Lora"/>
                <a:cs typeface="Lora"/>
                <a:sym typeface="Lora"/>
              </a:rPr>
              <a:t> ve Uzaktan Eğitim için Ayarlar
Microsoft </a:t>
            </a:r>
            <a:r>
              <a:rPr lang="tr-TR" sz="1600" dirty="0" err="1">
                <a:latin typeface="Lora"/>
                <a:ea typeface="Lora"/>
                <a:cs typeface="Lora"/>
                <a:sym typeface="Lora"/>
              </a:rPr>
              <a:t>Teams'i</a:t>
            </a:r>
            <a:r>
              <a:rPr lang="tr-TR" sz="1600" dirty="0">
                <a:latin typeface="Lora"/>
                <a:ea typeface="Lora"/>
                <a:cs typeface="Lora"/>
                <a:sym typeface="Lora"/>
              </a:rPr>
              <a:t> Kullanmak için En İyi Yöntemler
</a:t>
            </a:r>
            <a:r>
              <a:rPr lang="tr-TR" sz="1600" dirty="0" err="1">
                <a:latin typeface="Lora"/>
                <a:ea typeface="Lora"/>
                <a:cs typeface="Lora"/>
                <a:sym typeface="Lora"/>
              </a:rPr>
              <a:t>ODTÜClass’ta</a:t>
            </a:r>
            <a:r>
              <a:rPr lang="tr-TR" sz="1600" dirty="0">
                <a:latin typeface="Lora"/>
                <a:ea typeface="Lora"/>
                <a:cs typeface="Lora"/>
                <a:sym typeface="Lora"/>
              </a:rPr>
              <a:t> Microsoft </a:t>
            </a:r>
            <a:r>
              <a:rPr lang="tr-TR" sz="1600" dirty="0" err="1">
                <a:latin typeface="Lora"/>
                <a:ea typeface="Lora"/>
                <a:cs typeface="Lora"/>
                <a:sym typeface="Lora"/>
              </a:rPr>
              <a:t>Teams'i</a:t>
            </a:r>
            <a:r>
              <a:rPr lang="tr-TR" sz="1600" dirty="0">
                <a:latin typeface="Lora"/>
                <a:ea typeface="Lora"/>
                <a:cs typeface="Lora"/>
                <a:sym typeface="Lora"/>
              </a:rPr>
              <a:t> Kullanma ve Link Verme
Sık Karşılaşılan Sorunlar ve Sorun Giderme
Soru / Cevap</a:t>
            </a:r>
            <a:endParaRPr sz="1600" dirty="0"/>
          </a:p>
        </p:txBody>
      </p:sp>
      <p:grpSp>
        <p:nvGrpSpPr>
          <p:cNvPr id="129" name="Google Shape;129;p17"/>
          <p:cNvGrpSpPr/>
          <p:nvPr/>
        </p:nvGrpSpPr>
        <p:grpSpPr>
          <a:xfrm>
            <a:off x="916458" y="1019750"/>
            <a:ext cx="214625" cy="214625"/>
            <a:chOff x="2594050" y="1631825"/>
            <a:chExt cx="439625" cy="439625"/>
          </a:xfrm>
        </p:grpSpPr>
        <p:sp>
          <p:nvSpPr>
            <p:cNvPr id="130" name="Google Shape;130;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295301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subTitle" idx="4294967295"/>
          </p:nvPr>
        </p:nvSpPr>
        <p:spPr>
          <a:xfrm>
            <a:off x="2371500" y="2093775"/>
            <a:ext cx="62082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b="1" i="1" dirty="0" err="1">
                <a:solidFill>
                  <a:schemeClr val="bg1"/>
                </a:solidFill>
                <a:highlight>
                  <a:srgbClr val="464EB8"/>
                </a:highlight>
                <a:latin typeface="Lora"/>
                <a:ea typeface="Lora"/>
                <a:cs typeface="Lora"/>
                <a:sym typeface="Lora"/>
              </a:rPr>
              <a:t>Uzaktan</a:t>
            </a:r>
            <a:r>
              <a:rPr lang="en" sz="2000" b="1" i="1" dirty="0">
                <a:solidFill>
                  <a:schemeClr val="bg1"/>
                </a:solidFill>
                <a:highlight>
                  <a:srgbClr val="464EB8"/>
                </a:highlight>
                <a:latin typeface="Lora"/>
                <a:ea typeface="Lora"/>
                <a:cs typeface="Lora"/>
                <a:sym typeface="Lora"/>
              </a:rPr>
              <a:t> </a:t>
            </a:r>
            <a:r>
              <a:rPr lang="en" sz="2000" b="1" i="1" dirty="0" err="1">
                <a:solidFill>
                  <a:schemeClr val="bg1"/>
                </a:solidFill>
                <a:highlight>
                  <a:srgbClr val="464EB8"/>
                </a:highlight>
                <a:latin typeface="Lora"/>
                <a:ea typeface="Lora"/>
                <a:cs typeface="Lora"/>
                <a:sym typeface="Lora"/>
              </a:rPr>
              <a:t>Eğitim</a:t>
            </a:r>
            <a:r>
              <a:rPr lang="en" sz="2000" b="1" i="1" dirty="0">
                <a:solidFill>
                  <a:schemeClr val="bg1"/>
                </a:solidFill>
                <a:highlight>
                  <a:srgbClr val="464EB8"/>
                </a:highlight>
                <a:latin typeface="Lora"/>
                <a:ea typeface="Lora"/>
                <a:cs typeface="Lora"/>
                <a:sym typeface="Lora"/>
              </a:rPr>
              <a:t> </a:t>
            </a:r>
            <a:r>
              <a:rPr lang="en" sz="2000" b="1" i="1" dirty="0" err="1">
                <a:solidFill>
                  <a:schemeClr val="bg1"/>
                </a:solidFill>
                <a:highlight>
                  <a:srgbClr val="464EB8"/>
                </a:highlight>
                <a:latin typeface="Lora"/>
                <a:ea typeface="Lora"/>
                <a:cs typeface="Lora"/>
                <a:sym typeface="Lora"/>
              </a:rPr>
              <a:t>Uygulama</a:t>
            </a:r>
            <a:r>
              <a:rPr lang="en" sz="2000" b="1" i="1" dirty="0">
                <a:solidFill>
                  <a:schemeClr val="bg1"/>
                </a:solidFill>
                <a:highlight>
                  <a:srgbClr val="464EB8"/>
                </a:highlight>
                <a:latin typeface="Lora"/>
                <a:ea typeface="Lora"/>
                <a:cs typeface="Lora"/>
                <a:sym typeface="Lora"/>
              </a:rPr>
              <a:t> </a:t>
            </a:r>
            <a:r>
              <a:rPr lang="en" sz="2000" b="1" i="1" dirty="0" err="1">
                <a:solidFill>
                  <a:schemeClr val="bg1"/>
                </a:solidFill>
                <a:highlight>
                  <a:srgbClr val="464EB8"/>
                </a:highlight>
                <a:latin typeface="Lora"/>
                <a:ea typeface="Lora"/>
                <a:cs typeface="Lora"/>
                <a:sym typeface="Lora"/>
              </a:rPr>
              <a:t>ve</a:t>
            </a:r>
            <a:r>
              <a:rPr lang="en" sz="2000" b="1" i="1" dirty="0">
                <a:solidFill>
                  <a:schemeClr val="bg1"/>
                </a:solidFill>
                <a:highlight>
                  <a:srgbClr val="464EB8"/>
                </a:highlight>
                <a:latin typeface="Lora"/>
                <a:ea typeface="Lora"/>
                <a:cs typeface="Lora"/>
                <a:sym typeface="Lora"/>
              </a:rPr>
              <a:t> </a:t>
            </a:r>
            <a:r>
              <a:rPr lang="en" sz="2000" b="1" i="1" dirty="0" err="1">
                <a:solidFill>
                  <a:schemeClr val="bg1"/>
                </a:solidFill>
                <a:highlight>
                  <a:srgbClr val="464EB8"/>
                </a:highlight>
                <a:latin typeface="Lora"/>
                <a:ea typeface="Lora"/>
                <a:cs typeface="Lora"/>
                <a:sym typeface="Lora"/>
              </a:rPr>
              <a:t>Araştırma</a:t>
            </a:r>
            <a:r>
              <a:rPr lang="en" sz="2000" b="1" i="1" dirty="0">
                <a:solidFill>
                  <a:schemeClr val="bg1"/>
                </a:solidFill>
                <a:highlight>
                  <a:srgbClr val="464EB8"/>
                </a:highlight>
                <a:latin typeface="Lora"/>
                <a:ea typeface="Lora"/>
                <a:cs typeface="Lora"/>
                <a:sym typeface="Lora"/>
              </a:rPr>
              <a:t> </a:t>
            </a:r>
            <a:r>
              <a:rPr lang="en" sz="2000" b="1" i="1" dirty="0" err="1">
                <a:solidFill>
                  <a:schemeClr val="bg1"/>
                </a:solidFill>
                <a:highlight>
                  <a:srgbClr val="464EB8"/>
                </a:highlight>
                <a:latin typeface="Lora"/>
                <a:ea typeface="Lora"/>
                <a:cs typeface="Lora"/>
                <a:sym typeface="Lora"/>
              </a:rPr>
              <a:t>Merkezi</a:t>
            </a:r>
            <a:endParaRPr sz="2000" b="1" i="1" dirty="0">
              <a:solidFill>
                <a:schemeClr val="bg1"/>
              </a:solidFill>
              <a:highlight>
                <a:srgbClr val="464EB8"/>
              </a:highlight>
              <a:latin typeface="Lora"/>
              <a:ea typeface="Lora"/>
              <a:cs typeface="Lora"/>
              <a:sym typeface="Lora"/>
            </a:endParaRPr>
          </a:p>
          <a:p>
            <a:pPr marL="0" lvl="0" indent="0" algn="l" rtl="0">
              <a:spcBef>
                <a:spcPts val="600"/>
              </a:spcBef>
              <a:spcAft>
                <a:spcPts val="0"/>
              </a:spcAft>
              <a:buClr>
                <a:schemeClr val="dk1"/>
              </a:buClr>
              <a:buSzPts val="1100"/>
              <a:buFont typeface="Arial"/>
              <a:buNone/>
            </a:pPr>
            <a:r>
              <a:rPr lang="en" sz="1800" i="1" dirty="0">
                <a:latin typeface="Lora" pitchFamily="2" charset="0"/>
                <a:hlinkClick r:id="rId3"/>
              </a:rPr>
              <a:t>https://odtuzem.metu.edu.tr</a:t>
            </a:r>
            <a:endParaRPr sz="1800" i="1" dirty="0">
              <a:solidFill>
                <a:schemeClr val="dk1"/>
              </a:solidFill>
              <a:latin typeface="Lora" pitchFamily="2" charset="0"/>
            </a:endParaRPr>
          </a:p>
          <a:p>
            <a:pPr marL="0" lvl="0" indent="0" algn="l" rtl="0">
              <a:spcBef>
                <a:spcPts val="600"/>
              </a:spcBef>
              <a:spcAft>
                <a:spcPts val="0"/>
              </a:spcAft>
              <a:buClr>
                <a:schemeClr val="dk1"/>
              </a:buClr>
              <a:buSzPts val="1100"/>
              <a:buFont typeface="Arial"/>
              <a:buNone/>
            </a:pPr>
            <a:endParaRPr sz="1800" dirty="0">
              <a:solidFill>
                <a:schemeClr val="dk1"/>
              </a:solidFill>
              <a:highlight>
                <a:schemeClr val="accent1"/>
              </a:highlight>
            </a:endParaRPr>
          </a:p>
          <a:p>
            <a:pPr marL="0" lvl="0" indent="0" algn="l" rtl="0">
              <a:spcBef>
                <a:spcPts val="600"/>
              </a:spcBef>
              <a:spcAft>
                <a:spcPts val="0"/>
              </a:spcAft>
              <a:buNone/>
            </a:pPr>
            <a:endParaRPr b="1" dirty="0"/>
          </a:p>
        </p:txBody>
      </p:sp>
      <p:cxnSp>
        <p:nvCxnSpPr>
          <p:cNvPr id="84" name="Google Shape;84;p13"/>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pic>
        <p:nvPicPr>
          <p:cNvPr id="85" name="Google Shape;85;p13"/>
          <p:cNvPicPr preferRelativeResize="0"/>
          <p:nvPr/>
        </p:nvPicPr>
        <p:blipFill rotWithShape="1">
          <a:blip r:embed="rId4">
            <a:alphaModFix/>
          </a:blip>
          <a:srcRect l="12518" t="5020" r="12518" b="-5019"/>
          <a:stretch/>
        </p:blipFill>
        <p:spPr>
          <a:xfrm>
            <a:off x="767700" y="696300"/>
            <a:ext cx="1464900" cy="1464900"/>
          </a:xfrm>
          <a:prstGeom prst="ellipse">
            <a:avLst/>
          </a:prstGeom>
          <a:noFill/>
          <a:ln w="19050" cap="flat" cmpd="sng">
            <a:solidFill>
              <a:schemeClr val="dk2"/>
            </a:solidFill>
            <a:prstDash val="solid"/>
            <a:round/>
            <a:headEnd type="none" w="sm" len="sm"/>
            <a:tailEnd type="none" w="sm" len="sm"/>
          </a:ln>
        </p:spPr>
      </p:pic>
      <p:sp>
        <p:nvSpPr>
          <p:cNvPr id="86" name="Google Shape;86;p13"/>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t>ODTÜZEM</a:t>
            </a:r>
            <a:endParaRPr sz="6000"/>
          </a:p>
        </p:txBody>
      </p:sp>
      <p:cxnSp>
        <p:nvCxnSpPr>
          <p:cNvPr id="87" name="Google Shape;87;p13"/>
          <p:cNvCxnSpPr/>
          <p:nvPr/>
        </p:nvCxnSpPr>
        <p:spPr>
          <a:xfrm>
            <a:off x="6327850" y="1428750"/>
            <a:ext cx="2816100" cy="0"/>
          </a:xfrm>
          <a:prstGeom prst="straightConnector1">
            <a:avLst/>
          </a:prstGeom>
          <a:noFill/>
          <a:ln w="9525" cap="flat" cmpd="sng">
            <a:solidFill>
              <a:srgbClr val="CCCCCC"/>
            </a:solidFill>
            <a:prstDash val="solid"/>
            <a:round/>
            <a:headEnd type="none" w="med" len="med"/>
            <a:tailEnd type="none" w="med" len="med"/>
          </a:ln>
        </p:spPr>
      </p:cxnSp>
      <p:sp>
        <p:nvSpPr>
          <p:cNvPr id="88" name="Google Shape;88;p1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tr-TR" sz="2600" dirty="0">
                <a:highlight>
                  <a:schemeClr val="accent1"/>
                </a:highlight>
              </a:rPr>
              <a:t>ODTÜZEM</a:t>
            </a:r>
            <a:r>
              <a:rPr lang="tr-TR" sz="2700" dirty="0"/>
              <a:t> - Ekip</a:t>
            </a:r>
          </a:p>
        </p:txBody>
      </p:sp>
      <p:sp>
        <p:nvSpPr>
          <p:cNvPr id="94" name="Google Shape;94;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99" name="Google Shape;99;p14"/>
          <p:cNvPicPr preferRelativeResize="0"/>
          <p:nvPr/>
        </p:nvPicPr>
        <p:blipFill rotWithShape="1">
          <a:blip r:embed="rId3">
            <a:alphaModFix/>
          </a:blip>
          <a:srcRect t="2271" b="2271"/>
          <a:stretch/>
        </p:blipFill>
        <p:spPr>
          <a:xfrm>
            <a:off x="3135136" y="1917500"/>
            <a:ext cx="1077000" cy="1028100"/>
          </a:xfrm>
          <a:prstGeom prst="ellipse">
            <a:avLst/>
          </a:prstGeom>
          <a:noFill/>
          <a:ln>
            <a:noFill/>
          </a:ln>
        </p:spPr>
      </p:pic>
      <p:sp>
        <p:nvSpPr>
          <p:cNvPr id="100" name="Google Shape;100;p14"/>
          <p:cNvSpPr txBox="1"/>
          <p:nvPr/>
        </p:nvSpPr>
        <p:spPr>
          <a:xfrm>
            <a:off x="3138770" y="3035363"/>
            <a:ext cx="1077000" cy="507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dk1"/>
                </a:solidFill>
                <a:highlight>
                  <a:srgbClr val="FFFFFF"/>
                </a:highlight>
                <a:latin typeface="Lora"/>
                <a:ea typeface="Lora"/>
                <a:cs typeface="Lora"/>
                <a:sym typeface="Lora"/>
              </a:rPr>
              <a:t>Dr. Öğr. Gör. Funda Alptekin</a:t>
            </a:r>
            <a:endParaRPr b="1">
              <a:latin typeface="Lora"/>
              <a:ea typeface="Lora"/>
              <a:cs typeface="Lora"/>
              <a:sym typeface="Lora"/>
            </a:endParaRPr>
          </a:p>
          <a:p>
            <a:pPr marL="0" lvl="0" indent="0" algn="ctr" rtl="0">
              <a:spcBef>
                <a:spcPts val="400"/>
              </a:spcBef>
              <a:spcAft>
                <a:spcPts val="400"/>
              </a:spcAft>
              <a:buNone/>
            </a:pPr>
            <a:endParaRPr>
              <a:latin typeface="Quattrocento Sans"/>
              <a:ea typeface="Quattrocento Sans"/>
              <a:cs typeface="Quattrocento Sans"/>
              <a:sym typeface="Quattrocento Sans"/>
            </a:endParaRPr>
          </a:p>
        </p:txBody>
      </p:sp>
      <p:pic>
        <p:nvPicPr>
          <p:cNvPr id="101" name="Google Shape;101;p14"/>
          <p:cNvPicPr preferRelativeResize="0"/>
          <p:nvPr/>
        </p:nvPicPr>
        <p:blipFill rotWithShape="1">
          <a:blip r:embed="rId4">
            <a:alphaModFix/>
          </a:blip>
          <a:srcRect l="-1953" t="6708" r="-1942" b="16885"/>
          <a:stretch/>
        </p:blipFill>
        <p:spPr>
          <a:xfrm>
            <a:off x="4566990" y="1917500"/>
            <a:ext cx="1077000" cy="1028100"/>
          </a:xfrm>
          <a:prstGeom prst="ellipse">
            <a:avLst/>
          </a:prstGeom>
          <a:noFill/>
          <a:ln>
            <a:noFill/>
          </a:ln>
        </p:spPr>
      </p:pic>
      <p:sp>
        <p:nvSpPr>
          <p:cNvPr id="102" name="Google Shape;102;p14"/>
          <p:cNvSpPr txBox="1"/>
          <p:nvPr/>
        </p:nvSpPr>
        <p:spPr>
          <a:xfrm>
            <a:off x="4570625" y="3035363"/>
            <a:ext cx="1077000" cy="507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400"/>
              </a:spcAft>
              <a:buNone/>
            </a:pPr>
            <a:r>
              <a:rPr lang="en" sz="1200" b="1">
                <a:solidFill>
                  <a:schemeClr val="dk1"/>
                </a:solidFill>
                <a:highlight>
                  <a:srgbClr val="FFFFFF"/>
                </a:highlight>
                <a:latin typeface="Lora"/>
                <a:ea typeface="Lora"/>
                <a:cs typeface="Lora"/>
                <a:sym typeface="Lora"/>
              </a:rPr>
              <a:t>Dr. Öğr. Gör. Şenol Bakay</a:t>
            </a:r>
            <a:endParaRPr b="1">
              <a:latin typeface="Lora"/>
              <a:ea typeface="Lora"/>
              <a:cs typeface="Lora"/>
              <a:sym typeface="Lora"/>
            </a:endParaRPr>
          </a:p>
        </p:txBody>
      </p:sp>
      <p:grpSp>
        <p:nvGrpSpPr>
          <p:cNvPr id="103" name="Google Shape;103;p14"/>
          <p:cNvGrpSpPr/>
          <p:nvPr/>
        </p:nvGrpSpPr>
        <p:grpSpPr>
          <a:xfrm>
            <a:off x="916458" y="1019750"/>
            <a:ext cx="214625" cy="214625"/>
            <a:chOff x="2594050" y="1631825"/>
            <a:chExt cx="439625" cy="439625"/>
          </a:xfrm>
        </p:grpSpPr>
        <p:sp>
          <p:nvSpPr>
            <p:cNvPr id="104" name="Google Shape;104;p14"/>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p14"/>
          <p:cNvPicPr preferRelativeResize="0"/>
          <p:nvPr/>
        </p:nvPicPr>
        <p:blipFill>
          <a:blip r:embed="rId5"/>
          <a:srcRect t="2519" b="2519"/>
          <a:stretch/>
        </p:blipFill>
        <p:spPr>
          <a:xfrm>
            <a:off x="827327" y="1529833"/>
            <a:ext cx="2043504" cy="2012530"/>
          </a:xfrm>
          <a:prstGeom prst="ellipse">
            <a:avLst/>
          </a:prstGeom>
          <a:noFill/>
          <a:ln>
            <a:noFill/>
          </a:ln>
        </p:spPr>
      </p:pic>
      <p:sp>
        <p:nvSpPr>
          <p:cNvPr id="109" name="Google Shape;109;p14"/>
          <p:cNvSpPr txBox="1"/>
          <p:nvPr/>
        </p:nvSpPr>
        <p:spPr>
          <a:xfrm>
            <a:off x="794767" y="3792538"/>
            <a:ext cx="2153714" cy="843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Quattrocento Sans"/>
                <a:ea typeface="Quattrocento Sans"/>
                <a:cs typeface="Quattrocento Sans"/>
                <a:sym typeface="Quattrocento Sans"/>
              </a:rPr>
              <a:t>P</a:t>
            </a:r>
            <a:r>
              <a:rPr lang="en" sz="1200" b="1" dirty="0">
                <a:solidFill>
                  <a:schemeClr val="dk1"/>
                </a:solidFill>
                <a:latin typeface="Lora"/>
                <a:ea typeface="Lora"/>
                <a:cs typeface="Lora"/>
                <a:sym typeface="Lora"/>
              </a:rPr>
              <a:t>rof. Dr. </a:t>
            </a:r>
            <a:r>
              <a:rPr lang="en" sz="1200" b="1" dirty="0" err="1">
                <a:solidFill>
                  <a:schemeClr val="dk1"/>
                </a:solidFill>
                <a:latin typeface="Lora"/>
                <a:ea typeface="Lora"/>
                <a:cs typeface="Lora"/>
                <a:sym typeface="Lora"/>
              </a:rPr>
              <a:t>Ömer</a:t>
            </a:r>
            <a:r>
              <a:rPr lang="en" sz="1200" b="1" dirty="0">
                <a:solidFill>
                  <a:schemeClr val="dk1"/>
                </a:solidFill>
                <a:latin typeface="Lora"/>
                <a:ea typeface="Lora"/>
                <a:cs typeface="Lora"/>
                <a:sym typeface="Lora"/>
              </a:rPr>
              <a:t> </a:t>
            </a:r>
            <a:r>
              <a:rPr lang="en" sz="1200" b="1" dirty="0" err="1">
                <a:solidFill>
                  <a:schemeClr val="dk1"/>
                </a:solidFill>
                <a:latin typeface="Lora"/>
                <a:ea typeface="Lora"/>
                <a:cs typeface="Lora"/>
                <a:sym typeface="Lora"/>
              </a:rPr>
              <a:t>Delialioğlu</a:t>
            </a:r>
            <a:endParaRPr sz="800" dirty="0">
              <a:solidFill>
                <a:schemeClr val="dk2"/>
              </a:solidFill>
              <a:latin typeface="Lora"/>
              <a:ea typeface="Lora"/>
              <a:cs typeface="Lora"/>
              <a:sym typeface="Lora"/>
            </a:endParaRPr>
          </a:p>
          <a:p>
            <a:pPr marL="0" lvl="0" indent="0" algn="ctr" rtl="0">
              <a:spcBef>
                <a:spcPts val="400"/>
              </a:spcBef>
              <a:spcAft>
                <a:spcPts val="0"/>
              </a:spcAft>
              <a:buNone/>
            </a:pPr>
            <a:r>
              <a:rPr lang="en" sz="900" dirty="0">
                <a:solidFill>
                  <a:schemeClr val="dk2"/>
                </a:solidFill>
                <a:latin typeface="Lora"/>
                <a:ea typeface="Lora"/>
                <a:cs typeface="Lora"/>
                <a:sym typeface="Lora"/>
              </a:rPr>
              <a:t>Merkez </a:t>
            </a:r>
            <a:r>
              <a:rPr lang="en" sz="900" dirty="0" err="1">
                <a:solidFill>
                  <a:schemeClr val="dk2"/>
                </a:solidFill>
                <a:latin typeface="Lora"/>
                <a:ea typeface="Lora"/>
                <a:cs typeface="Lora"/>
                <a:sym typeface="Lora"/>
              </a:rPr>
              <a:t>Başkanı</a:t>
            </a:r>
            <a:r>
              <a:rPr lang="en" sz="900" dirty="0">
                <a:solidFill>
                  <a:schemeClr val="dk2"/>
                </a:solidFill>
                <a:latin typeface="Lora"/>
                <a:ea typeface="Lora"/>
                <a:cs typeface="Lora"/>
                <a:sym typeface="Lora"/>
              </a:rPr>
              <a:t> / </a:t>
            </a:r>
            <a:r>
              <a:rPr lang="en" sz="900" dirty="0" err="1">
                <a:solidFill>
                  <a:schemeClr val="dk2"/>
                </a:solidFill>
                <a:latin typeface="Lora"/>
                <a:ea typeface="Lora"/>
                <a:cs typeface="Lora"/>
                <a:sym typeface="Lora"/>
              </a:rPr>
              <a:t>Rektör</a:t>
            </a:r>
            <a:r>
              <a:rPr lang="en" sz="900" dirty="0">
                <a:solidFill>
                  <a:schemeClr val="dk2"/>
                </a:solidFill>
                <a:latin typeface="Lora"/>
                <a:ea typeface="Lora"/>
                <a:cs typeface="Lora"/>
                <a:sym typeface="Lora"/>
              </a:rPr>
              <a:t> </a:t>
            </a:r>
            <a:r>
              <a:rPr lang="en" sz="900" dirty="0" err="1">
                <a:solidFill>
                  <a:schemeClr val="dk2"/>
                </a:solidFill>
                <a:latin typeface="Lora"/>
                <a:ea typeface="Lora"/>
                <a:cs typeface="Lora"/>
                <a:sym typeface="Lora"/>
              </a:rPr>
              <a:t>Danışmanı</a:t>
            </a:r>
            <a:endParaRPr sz="900" dirty="0">
              <a:solidFill>
                <a:schemeClr val="dk2"/>
              </a:solidFill>
              <a:latin typeface="Lora"/>
              <a:ea typeface="Lora"/>
              <a:cs typeface="Lora"/>
              <a:sym typeface="Lora"/>
            </a:endParaRPr>
          </a:p>
          <a:p>
            <a:pPr marL="0" lvl="0" indent="0" algn="ctr" rtl="0">
              <a:spcBef>
                <a:spcPts val="400"/>
              </a:spcBef>
              <a:spcAft>
                <a:spcPts val="0"/>
              </a:spcAft>
              <a:buNone/>
            </a:pPr>
            <a:r>
              <a:rPr lang="en" sz="900" dirty="0" err="1">
                <a:solidFill>
                  <a:schemeClr val="dk2"/>
                </a:solidFill>
                <a:latin typeface="Lora"/>
                <a:ea typeface="Lora"/>
                <a:cs typeface="Lora"/>
                <a:sym typeface="Lora"/>
              </a:rPr>
              <a:t>Bilgisayar</a:t>
            </a:r>
            <a:r>
              <a:rPr lang="en" sz="900" dirty="0">
                <a:solidFill>
                  <a:schemeClr val="dk2"/>
                </a:solidFill>
                <a:latin typeface="Lora"/>
                <a:ea typeface="Lora"/>
                <a:cs typeface="Lora"/>
                <a:sym typeface="Lora"/>
              </a:rPr>
              <a:t> </a:t>
            </a:r>
            <a:r>
              <a:rPr lang="en" sz="900" dirty="0" err="1">
                <a:solidFill>
                  <a:schemeClr val="dk2"/>
                </a:solidFill>
                <a:latin typeface="Lora"/>
                <a:ea typeface="Lora"/>
                <a:cs typeface="Lora"/>
                <a:sym typeface="Lora"/>
              </a:rPr>
              <a:t>ve</a:t>
            </a:r>
            <a:r>
              <a:rPr lang="en" sz="900" dirty="0">
                <a:solidFill>
                  <a:schemeClr val="dk2"/>
                </a:solidFill>
                <a:latin typeface="Lora"/>
                <a:ea typeface="Lora"/>
                <a:cs typeface="Lora"/>
                <a:sym typeface="Lora"/>
              </a:rPr>
              <a:t> </a:t>
            </a:r>
            <a:r>
              <a:rPr lang="en" sz="900" dirty="0" err="1">
                <a:solidFill>
                  <a:schemeClr val="dk2"/>
                </a:solidFill>
                <a:latin typeface="Lora"/>
                <a:ea typeface="Lora"/>
                <a:cs typeface="Lora"/>
                <a:sym typeface="Lora"/>
              </a:rPr>
              <a:t>Öğretim</a:t>
            </a:r>
            <a:r>
              <a:rPr lang="en" sz="900" dirty="0">
                <a:solidFill>
                  <a:schemeClr val="dk2"/>
                </a:solidFill>
                <a:latin typeface="Lora"/>
                <a:ea typeface="Lora"/>
                <a:cs typeface="Lora"/>
                <a:sym typeface="Lora"/>
              </a:rPr>
              <a:t> </a:t>
            </a:r>
            <a:r>
              <a:rPr lang="en" sz="900" dirty="0" err="1">
                <a:solidFill>
                  <a:schemeClr val="dk2"/>
                </a:solidFill>
                <a:latin typeface="Lora"/>
                <a:ea typeface="Lora"/>
                <a:cs typeface="Lora"/>
                <a:sym typeface="Lora"/>
              </a:rPr>
              <a:t>Teknolojileri</a:t>
            </a:r>
            <a:r>
              <a:rPr lang="en" sz="900" dirty="0">
                <a:solidFill>
                  <a:schemeClr val="dk2"/>
                </a:solidFill>
                <a:latin typeface="Lora"/>
                <a:ea typeface="Lora"/>
                <a:cs typeface="Lora"/>
                <a:sym typeface="Lora"/>
              </a:rPr>
              <a:t> </a:t>
            </a:r>
            <a:r>
              <a:rPr lang="en" sz="900" dirty="0" err="1">
                <a:solidFill>
                  <a:schemeClr val="dk2"/>
                </a:solidFill>
                <a:latin typeface="Lora"/>
                <a:ea typeface="Lora"/>
                <a:cs typeface="Lora"/>
                <a:sym typeface="Lora"/>
              </a:rPr>
              <a:t>Eğitimi</a:t>
            </a:r>
            <a:r>
              <a:rPr lang="en" sz="900" dirty="0">
                <a:solidFill>
                  <a:schemeClr val="dk2"/>
                </a:solidFill>
                <a:latin typeface="Lora"/>
                <a:ea typeface="Lora"/>
                <a:cs typeface="Lora"/>
                <a:sym typeface="Lora"/>
              </a:rPr>
              <a:t> </a:t>
            </a:r>
            <a:r>
              <a:rPr lang="en" sz="900" dirty="0" err="1">
                <a:solidFill>
                  <a:schemeClr val="dk2"/>
                </a:solidFill>
                <a:latin typeface="Lora"/>
                <a:ea typeface="Lora"/>
                <a:cs typeface="Lora"/>
                <a:sym typeface="Lora"/>
              </a:rPr>
              <a:t>Bölümü</a:t>
            </a:r>
            <a:endParaRPr sz="900" dirty="0">
              <a:solidFill>
                <a:schemeClr val="dk2"/>
              </a:solidFill>
              <a:latin typeface="Lora"/>
              <a:ea typeface="Lora"/>
              <a:cs typeface="Lora"/>
              <a:sym typeface="Lora"/>
            </a:endParaRPr>
          </a:p>
          <a:p>
            <a:pPr marL="0" lvl="0" indent="0" algn="ctr" rtl="0">
              <a:spcBef>
                <a:spcPts val="400"/>
              </a:spcBef>
              <a:spcAft>
                <a:spcPts val="400"/>
              </a:spcAft>
              <a:buNone/>
            </a:pPr>
            <a:endParaRPr dirty="0">
              <a:latin typeface="Quattrocento Sans"/>
              <a:ea typeface="Quattrocento Sans"/>
              <a:cs typeface="Quattrocento Sans"/>
              <a:sym typeface="Quattrocento Sans"/>
            </a:endParaRPr>
          </a:p>
        </p:txBody>
      </p:sp>
      <p:pic>
        <p:nvPicPr>
          <p:cNvPr id="2" name="Google Shape;101;p14">
            <a:extLst>
              <a:ext uri="{FF2B5EF4-FFF2-40B4-BE49-F238E27FC236}">
                <a16:creationId xmlns:a16="http://schemas.microsoft.com/office/drawing/2014/main" id="{AB42BA01-10A3-E5C2-6F73-C91B205BA04A}"/>
              </a:ext>
            </a:extLst>
          </p:cNvPr>
          <p:cNvPicPr preferRelativeResize="0"/>
          <p:nvPr/>
        </p:nvPicPr>
        <p:blipFill>
          <a:blip r:embed="rId6"/>
          <a:srcRect t="2270" b="2270"/>
          <a:stretch/>
        </p:blipFill>
        <p:spPr>
          <a:xfrm>
            <a:off x="5938592" y="1917500"/>
            <a:ext cx="1077000" cy="1028100"/>
          </a:xfrm>
          <a:prstGeom prst="ellipse">
            <a:avLst/>
          </a:prstGeom>
          <a:noFill/>
          <a:ln>
            <a:noFill/>
          </a:ln>
        </p:spPr>
      </p:pic>
      <p:sp>
        <p:nvSpPr>
          <p:cNvPr id="3" name="Google Shape;102;p14">
            <a:extLst>
              <a:ext uri="{FF2B5EF4-FFF2-40B4-BE49-F238E27FC236}">
                <a16:creationId xmlns:a16="http://schemas.microsoft.com/office/drawing/2014/main" id="{84E2E793-5500-A8D8-3180-3AB0C6BEECDF}"/>
              </a:ext>
            </a:extLst>
          </p:cNvPr>
          <p:cNvSpPr txBox="1"/>
          <p:nvPr/>
        </p:nvSpPr>
        <p:spPr>
          <a:xfrm>
            <a:off x="5942227" y="3035363"/>
            <a:ext cx="1077000" cy="507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400"/>
              </a:spcAft>
              <a:buNone/>
            </a:pPr>
            <a:r>
              <a:rPr lang="en" sz="1200" b="1" dirty="0">
                <a:solidFill>
                  <a:schemeClr val="dk1"/>
                </a:solidFill>
                <a:highlight>
                  <a:srgbClr val="FFFFFF"/>
                </a:highlight>
                <a:latin typeface="Lora"/>
                <a:ea typeface="Lora"/>
                <a:cs typeface="Lora"/>
                <a:sym typeface="Lora"/>
              </a:rPr>
              <a:t>Dr. </a:t>
            </a:r>
            <a:r>
              <a:rPr lang="en" sz="1200" b="1" dirty="0" err="1">
                <a:solidFill>
                  <a:schemeClr val="dk1"/>
                </a:solidFill>
                <a:highlight>
                  <a:srgbClr val="FFFFFF"/>
                </a:highlight>
                <a:latin typeface="Lora"/>
                <a:ea typeface="Lora"/>
                <a:cs typeface="Lora"/>
                <a:sym typeface="Lora"/>
              </a:rPr>
              <a:t>Öğr</a:t>
            </a:r>
            <a:r>
              <a:rPr lang="en" sz="1200" b="1" dirty="0">
                <a:solidFill>
                  <a:schemeClr val="dk1"/>
                </a:solidFill>
                <a:highlight>
                  <a:srgbClr val="FFFFFF"/>
                </a:highlight>
                <a:latin typeface="Lora"/>
                <a:ea typeface="Lora"/>
                <a:cs typeface="Lora"/>
                <a:sym typeface="Lora"/>
              </a:rPr>
              <a:t>. </a:t>
            </a:r>
            <a:r>
              <a:rPr lang="en" sz="1200" b="1" dirty="0" err="1">
                <a:solidFill>
                  <a:schemeClr val="dk1"/>
                </a:solidFill>
                <a:highlight>
                  <a:srgbClr val="FFFFFF"/>
                </a:highlight>
                <a:latin typeface="Lora"/>
                <a:ea typeface="Lora"/>
                <a:cs typeface="Lora"/>
                <a:sym typeface="Lora"/>
              </a:rPr>
              <a:t>Gör</a:t>
            </a:r>
            <a:r>
              <a:rPr lang="en" sz="1200" b="1" dirty="0">
                <a:solidFill>
                  <a:schemeClr val="dk1"/>
                </a:solidFill>
                <a:highlight>
                  <a:srgbClr val="FFFFFF"/>
                </a:highlight>
                <a:latin typeface="Lora"/>
                <a:ea typeface="Lora"/>
                <a:cs typeface="Lora"/>
                <a:sym typeface="Lora"/>
              </a:rPr>
              <a:t>. </a:t>
            </a:r>
            <a:r>
              <a:rPr lang="en" sz="1200" b="1" dirty="0" err="1">
                <a:solidFill>
                  <a:schemeClr val="dk1"/>
                </a:solidFill>
                <a:highlight>
                  <a:srgbClr val="FFFFFF"/>
                </a:highlight>
                <a:latin typeface="Lora"/>
                <a:ea typeface="Lora"/>
                <a:cs typeface="Lora"/>
                <a:sym typeface="Lora"/>
              </a:rPr>
              <a:t>Ersin</a:t>
            </a:r>
            <a:r>
              <a:rPr lang="en" sz="1200" b="1" dirty="0">
                <a:solidFill>
                  <a:schemeClr val="dk1"/>
                </a:solidFill>
                <a:highlight>
                  <a:srgbClr val="FFFFFF"/>
                </a:highlight>
                <a:latin typeface="Lora"/>
                <a:ea typeface="Lora"/>
                <a:cs typeface="Lora"/>
                <a:sym typeface="Lora"/>
              </a:rPr>
              <a:t> Kara</a:t>
            </a:r>
            <a:endParaRPr b="1" dirty="0">
              <a:latin typeface="Lora"/>
              <a:ea typeface="Lora"/>
              <a:cs typeface="Lora"/>
              <a:sym typeface="Lora"/>
            </a:endParaRPr>
          </a:p>
        </p:txBody>
      </p:sp>
      <p:pic>
        <p:nvPicPr>
          <p:cNvPr id="4" name="Google Shape;97;p14">
            <a:extLst>
              <a:ext uri="{FF2B5EF4-FFF2-40B4-BE49-F238E27FC236}">
                <a16:creationId xmlns:a16="http://schemas.microsoft.com/office/drawing/2014/main" id="{AB3B852E-2D8B-E201-FDF9-DEC9B40D3364}"/>
              </a:ext>
            </a:extLst>
          </p:cNvPr>
          <p:cNvPicPr preferRelativeResize="0"/>
          <p:nvPr/>
        </p:nvPicPr>
        <p:blipFill rotWithShape="1">
          <a:blip r:embed="rId7"/>
          <a:srcRect l="-28" t="-175" r="-28" b="17248"/>
          <a:stretch/>
        </p:blipFill>
        <p:spPr>
          <a:xfrm>
            <a:off x="7364942" y="1917500"/>
            <a:ext cx="1077000" cy="1028100"/>
          </a:xfrm>
          <a:prstGeom prst="ellipse">
            <a:avLst/>
          </a:prstGeom>
          <a:noFill/>
          <a:ln>
            <a:noFill/>
          </a:ln>
        </p:spPr>
      </p:pic>
      <p:sp>
        <p:nvSpPr>
          <p:cNvPr id="5" name="Google Shape;98;p14">
            <a:extLst>
              <a:ext uri="{FF2B5EF4-FFF2-40B4-BE49-F238E27FC236}">
                <a16:creationId xmlns:a16="http://schemas.microsoft.com/office/drawing/2014/main" id="{10843EDE-5748-3047-006F-1C7D56C62AD1}"/>
              </a:ext>
            </a:extLst>
          </p:cNvPr>
          <p:cNvSpPr txBox="1"/>
          <p:nvPr/>
        </p:nvSpPr>
        <p:spPr>
          <a:xfrm>
            <a:off x="7368576" y="3035363"/>
            <a:ext cx="1077000" cy="507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dk1"/>
                </a:solidFill>
                <a:highlight>
                  <a:srgbClr val="FFFFFF"/>
                </a:highlight>
                <a:latin typeface="Lora"/>
                <a:ea typeface="Lora"/>
                <a:cs typeface="Lora"/>
                <a:sym typeface="Lora"/>
              </a:rPr>
              <a:t>Araş. Gör. Rafet Çevik</a:t>
            </a:r>
            <a:endParaRPr b="1">
              <a:latin typeface="Lora"/>
              <a:ea typeface="Lora"/>
              <a:cs typeface="Lora"/>
              <a:sym typeface="Lora"/>
            </a:endParaRPr>
          </a:p>
          <a:p>
            <a:pPr marL="0" lvl="0" indent="0" algn="ctr" rtl="0">
              <a:spcBef>
                <a:spcPts val="400"/>
              </a:spcBef>
              <a:spcAft>
                <a:spcPts val="400"/>
              </a:spcAft>
              <a:buNone/>
            </a:pPr>
            <a:endParaRPr>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75014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ctrTitle"/>
          </p:nvPr>
        </p:nvSpPr>
        <p:spPr>
          <a:xfrm>
            <a:off x="2022224" y="1693523"/>
            <a:ext cx="5239709"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i="1" dirty="0">
                <a:highlight>
                  <a:srgbClr val="7B83EB"/>
                </a:highlight>
              </a:rPr>
              <a:t>Microsoft Teams</a:t>
            </a:r>
            <a:r>
              <a:rPr lang="en" i="1" dirty="0"/>
              <a:t> </a:t>
            </a:r>
            <a:r>
              <a:rPr lang="en" i="1" dirty="0" err="1"/>
              <a:t>Nedir</a:t>
            </a:r>
            <a:r>
              <a:rPr lang="en" i="1" dirty="0"/>
              <a:t>?</a:t>
            </a:r>
            <a:endParaRPr i="1" dirty="0"/>
          </a:p>
        </p:txBody>
      </p:sp>
      <p:sp>
        <p:nvSpPr>
          <p:cNvPr id="116" name="Google Shape;116;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body" idx="1"/>
          </p:nvPr>
        </p:nvSpPr>
        <p:spPr>
          <a:xfrm>
            <a:off x="301841" y="2010528"/>
            <a:ext cx="8238477" cy="819900"/>
          </a:xfrm>
          <a:prstGeom prst="rect">
            <a:avLst/>
          </a:prstGeom>
        </p:spPr>
        <p:txBody>
          <a:bodyPr spcFirstLastPara="1" wrap="square" lIns="91425" tIns="91425" rIns="91425" bIns="91425" anchor="b" anchorCtr="0">
            <a:noAutofit/>
          </a:bodyPr>
          <a:lstStyle/>
          <a:p>
            <a:pPr marL="0" lvl="0" indent="0" algn="ctr" rtl="0">
              <a:spcBef>
                <a:spcPts val="600"/>
              </a:spcBef>
              <a:spcAft>
                <a:spcPts val="0"/>
              </a:spcAft>
              <a:buNone/>
            </a:pPr>
            <a:endParaRPr lang="tr-TR" dirty="0"/>
          </a:p>
          <a:p>
            <a:pPr marL="0" lvl="0" indent="0">
              <a:lnSpc>
                <a:spcPct val="125000"/>
              </a:lnSpc>
              <a:buNone/>
            </a:pPr>
            <a:r>
              <a:rPr lang="tr-TR" sz="2200" dirty="0">
                <a:solidFill>
                  <a:srgbClr val="212529"/>
                </a:solidFill>
              </a:rPr>
              <a:t>Microsoft </a:t>
            </a:r>
            <a:r>
              <a:rPr lang="tr-TR" sz="2200" dirty="0" err="1">
                <a:solidFill>
                  <a:srgbClr val="212529"/>
                </a:solidFill>
              </a:rPr>
              <a:t>Teams</a:t>
            </a:r>
            <a:r>
              <a:rPr lang="tr-TR" sz="2200" dirty="0">
                <a:solidFill>
                  <a:srgbClr val="212529"/>
                </a:solidFill>
              </a:rPr>
              <a:t>, kullanıcıların gerçek zamanlı olarak iletişim kurmasına, dosya paylaşmasına ve birlikte çalışmasına olanak tanıyan bir işbirliği platformudur. </a:t>
            </a:r>
            <a:r>
              <a:rPr lang="tr-TR" sz="2200" dirty="0">
                <a:solidFill>
                  <a:srgbClr val="212529"/>
                </a:solidFill>
                <a:highlight>
                  <a:srgbClr val="7B83EB"/>
                </a:highlight>
              </a:rPr>
              <a:t>Microsoft Office 365 </a:t>
            </a:r>
            <a:r>
              <a:rPr lang="tr-TR" sz="2200" dirty="0">
                <a:solidFill>
                  <a:srgbClr val="212529"/>
                </a:solidFill>
              </a:rPr>
              <a:t>araç paketinin bir parçasıdır ve kuruluşlar/üniversite içindeki iletişimi ve işbirliğini kolaylaştırmak için tasarlanmıştır.</a:t>
            </a:r>
            <a:endParaRPr lang="tr-TR" sz="2200" dirty="0"/>
          </a:p>
        </p:txBody>
      </p:sp>
      <p:sp>
        <p:nvSpPr>
          <p:cNvPr id="122" name="Google Shape;122;p16"/>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dirty="0"/>
          </a:p>
        </p:txBody>
      </p:sp>
      <p:sp>
        <p:nvSpPr>
          <p:cNvPr id="4" name="Google Shape;121;p16">
            <a:extLst>
              <a:ext uri="{FF2B5EF4-FFF2-40B4-BE49-F238E27FC236}">
                <a16:creationId xmlns:a16="http://schemas.microsoft.com/office/drawing/2014/main" id="{F526CB99-FBEA-9448-9498-8AB61EFFBB53}"/>
              </a:ext>
            </a:extLst>
          </p:cNvPr>
          <p:cNvSpPr txBox="1">
            <a:spLocks/>
          </p:cNvSpPr>
          <p:nvPr/>
        </p:nvSpPr>
        <p:spPr>
          <a:xfrm>
            <a:off x="1535400" y="2641557"/>
            <a:ext cx="6073200" cy="819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chemeClr val="accent1"/>
              </a:buClr>
              <a:buSzPts val="2400"/>
              <a:buFont typeface="Lora"/>
              <a:buChar char="◉"/>
              <a:defRPr sz="2400" b="0" i="1" u="none" strike="noStrike" cap="none">
                <a:solidFill>
                  <a:schemeClr val="dk1"/>
                </a:solidFill>
                <a:latin typeface="Lora"/>
                <a:ea typeface="Lora"/>
                <a:cs typeface="Lora"/>
                <a:sym typeface="Lora"/>
              </a:defRPr>
            </a:lvl1pPr>
            <a:lvl2pPr marL="914400" marR="0" lvl="1" indent="-355600" algn="ctr" rtl="0">
              <a:lnSpc>
                <a:spcPct val="100000"/>
              </a:lnSpc>
              <a:spcBef>
                <a:spcPts val="0"/>
              </a:spcBef>
              <a:spcAft>
                <a:spcPts val="0"/>
              </a:spcAft>
              <a:buClr>
                <a:schemeClr val="accent1"/>
              </a:buClr>
              <a:buSzPts val="2000"/>
              <a:buFont typeface="Lora"/>
              <a:buChar char="○"/>
              <a:defRPr sz="2000" b="0" i="1" u="none" strike="noStrike" cap="none">
                <a:solidFill>
                  <a:schemeClr val="dk1"/>
                </a:solidFill>
                <a:latin typeface="Lora"/>
                <a:ea typeface="Lora"/>
                <a:cs typeface="Lora"/>
                <a:sym typeface="Lora"/>
              </a:defRPr>
            </a:lvl2pPr>
            <a:lvl3pPr marL="1371600" marR="0" lvl="2" indent="-355600" algn="ctr" rtl="0">
              <a:lnSpc>
                <a:spcPct val="100000"/>
              </a:lnSpc>
              <a:spcBef>
                <a:spcPts val="0"/>
              </a:spcBef>
              <a:spcAft>
                <a:spcPts val="0"/>
              </a:spcAft>
              <a:buClr>
                <a:schemeClr val="accent1"/>
              </a:buClr>
              <a:buSzPts val="2000"/>
              <a:buFont typeface="Lora"/>
              <a:buChar char="■"/>
              <a:defRPr sz="2000" b="0" i="1" u="none" strike="noStrike" cap="none">
                <a:solidFill>
                  <a:schemeClr val="dk1"/>
                </a:solidFill>
                <a:latin typeface="Lora"/>
                <a:ea typeface="Lora"/>
                <a:cs typeface="Lora"/>
                <a:sym typeface="Lora"/>
              </a:defRPr>
            </a:lvl3pPr>
            <a:lvl4pPr marL="1828800" marR="0" lvl="3" indent="-381000" algn="ctr" rtl="0">
              <a:lnSpc>
                <a:spcPct val="100000"/>
              </a:lnSpc>
              <a:spcBef>
                <a:spcPts val="0"/>
              </a:spcBef>
              <a:spcAft>
                <a:spcPts val="0"/>
              </a:spcAft>
              <a:buClr>
                <a:schemeClr val="accent1"/>
              </a:buClr>
              <a:buSzPts val="2400"/>
              <a:buFont typeface="Lora"/>
              <a:buChar char="●"/>
              <a:defRPr sz="2400" b="0" i="1" u="none" strike="noStrike" cap="none">
                <a:solidFill>
                  <a:schemeClr val="dk1"/>
                </a:solidFill>
                <a:latin typeface="Lora"/>
                <a:ea typeface="Lora"/>
                <a:cs typeface="Lora"/>
                <a:sym typeface="Lora"/>
              </a:defRPr>
            </a:lvl4pPr>
            <a:lvl5pPr marL="2286000" marR="0" lvl="4" indent="-381000" algn="ctr" rtl="0">
              <a:lnSpc>
                <a:spcPct val="100000"/>
              </a:lnSpc>
              <a:spcBef>
                <a:spcPts val="0"/>
              </a:spcBef>
              <a:spcAft>
                <a:spcPts val="0"/>
              </a:spcAft>
              <a:buClr>
                <a:schemeClr val="dk1"/>
              </a:buClr>
              <a:buSzPts val="2400"/>
              <a:buFont typeface="Lora"/>
              <a:buChar char="○"/>
              <a:defRPr sz="2400" b="0" i="1" u="none" strike="noStrike" cap="none">
                <a:solidFill>
                  <a:schemeClr val="dk1"/>
                </a:solidFill>
                <a:latin typeface="Lora"/>
                <a:ea typeface="Lora"/>
                <a:cs typeface="Lora"/>
                <a:sym typeface="Lora"/>
              </a:defRPr>
            </a:lvl5pPr>
            <a:lvl6pPr marL="2743200" marR="0" lvl="5" indent="-381000" algn="ctr" rtl="0">
              <a:lnSpc>
                <a:spcPct val="100000"/>
              </a:lnSpc>
              <a:spcBef>
                <a:spcPts val="0"/>
              </a:spcBef>
              <a:spcAft>
                <a:spcPts val="0"/>
              </a:spcAft>
              <a:buClr>
                <a:schemeClr val="dk1"/>
              </a:buClr>
              <a:buSzPts val="2400"/>
              <a:buFont typeface="Lora"/>
              <a:buChar char="■"/>
              <a:defRPr sz="2400" b="0" i="1" u="none" strike="noStrike" cap="none">
                <a:solidFill>
                  <a:schemeClr val="dk1"/>
                </a:solidFill>
                <a:latin typeface="Lora"/>
                <a:ea typeface="Lora"/>
                <a:cs typeface="Lora"/>
                <a:sym typeface="Lora"/>
              </a:defRPr>
            </a:lvl6pPr>
            <a:lvl7pPr marL="3200400" marR="0" lvl="6" indent="-381000" algn="ctr" rtl="0">
              <a:lnSpc>
                <a:spcPct val="100000"/>
              </a:lnSpc>
              <a:spcBef>
                <a:spcPts val="0"/>
              </a:spcBef>
              <a:spcAft>
                <a:spcPts val="0"/>
              </a:spcAft>
              <a:buClr>
                <a:schemeClr val="dk1"/>
              </a:buClr>
              <a:buSzPts val="2400"/>
              <a:buFont typeface="Lora"/>
              <a:buChar char="●"/>
              <a:defRPr sz="2400" b="0" i="1" u="none" strike="noStrike" cap="none">
                <a:solidFill>
                  <a:schemeClr val="dk1"/>
                </a:solidFill>
                <a:latin typeface="Lora"/>
                <a:ea typeface="Lora"/>
                <a:cs typeface="Lora"/>
                <a:sym typeface="Lora"/>
              </a:defRPr>
            </a:lvl7pPr>
            <a:lvl8pPr marL="3657600" marR="0" lvl="7" indent="-381000" algn="ctr" rtl="0">
              <a:lnSpc>
                <a:spcPct val="100000"/>
              </a:lnSpc>
              <a:spcBef>
                <a:spcPts val="0"/>
              </a:spcBef>
              <a:spcAft>
                <a:spcPts val="0"/>
              </a:spcAft>
              <a:buClr>
                <a:schemeClr val="dk1"/>
              </a:buClr>
              <a:buSzPts val="2400"/>
              <a:buFont typeface="Lora"/>
              <a:buChar char="○"/>
              <a:defRPr sz="2400" b="0" i="1" u="none" strike="noStrike" cap="none">
                <a:solidFill>
                  <a:schemeClr val="dk1"/>
                </a:solidFill>
                <a:latin typeface="Lora"/>
                <a:ea typeface="Lora"/>
                <a:cs typeface="Lora"/>
                <a:sym typeface="Lora"/>
              </a:defRPr>
            </a:lvl8pPr>
            <a:lvl9pPr marL="4114800" marR="0" lvl="8" indent="-381000" algn="ctr" rtl="0">
              <a:lnSpc>
                <a:spcPct val="100000"/>
              </a:lnSpc>
              <a:spcBef>
                <a:spcPts val="0"/>
              </a:spcBef>
              <a:spcAft>
                <a:spcPts val="0"/>
              </a:spcAft>
              <a:buClr>
                <a:schemeClr val="dk1"/>
              </a:buClr>
              <a:buSzPts val="2400"/>
              <a:buFont typeface="Lora"/>
              <a:buChar char="■"/>
              <a:defRPr sz="2400" b="0" i="1" u="none" strike="noStrike" cap="none">
                <a:solidFill>
                  <a:schemeClr val="dk1"/>
                </a:solidFill>
                <a:latin typeface="Lora"/>
                <a:ea typeface="Lora"/>
                <a:cs typeface="Lora"/>
                <a:sym typeface="Lora"/>
              </a:defRPr>
            </a:lvl9pPr>
          </a:lstStyle>
          <a:p>
            <a:pPr marL="0" indent="0">
              <a:buFont typeface="Lora"/>
              <a:buNone/>
            </a:pPr>
            <a:endParaRPr lang="tr-TR" dirty="0"/>
          </a:p>
          <a:p>
            <a:pPr marL="0" indent="0">
              <a:buNone/>
            </a:pPr>
            <a:r>
              <a:rPr lang="tr-TR" b="1" dirty="0" err="1">
                <a:solidFill>
                  <a:srgbClr val="464EB8"/>
                </a:solidFill>
              </a:rPr>
              <a:t>https</a:t>
            </a:r>
            <a:r>
              <a:rPr lang="tr-TR" b="1" dirty="0">
                <a:solidFill>
                  <a:srgbClr val="464EB8"/>
                </a:solidFill>
              </a:rPr>
              <a:t>://</a:t>
            </a:r>
            <a:r>
              <a:rPr lang="tr-TR" b="1" dirty="0" err="1">
                <a:solidFill>
                  <a:srgbClr val="464EB8"/>
                </a:solidFill>
              </a:rPr>
              <a:t>teams.microsoft.com</a:t>
            </a:r>
            <a:endParaRPr lang="tr-TR" b="1" dirty="0">
              <a:solidFill>
                <a:srgbClr val="464EB8"/>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1381250" y="896100"/>
            <a:ext cx="55683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highlight>
                  <a:schemeClr val="accent1"/>
                </a:highlight>
              </a:rPr>
              <a:t>Microsoft Teams</a:t>
            </a:r>
            <a:r>
              <a:rPr lang="en" sz="2400" dirty="0"/>
              <a:t> </a:t>
            </a:r>
            <a:r>
              <a:rPr lang="en" sz="2400" dirty="0" err="1"/>
              <a:t>Kurulumu</a:t>
            </a:r>
            <a:endParaRPr sz="2400" dirty="0">
              <a:highlight>
                <a:schemeClr val="accent1"/>
              </a:highlight>
            </a:endParaRPr>
          </a:p>
        </p:txBody>
      </p:sp>
      <p:sp>
        <p:nvSpPr>
          <p:cNvPr id="128" name="Google Shape;128;p17"/>
          <p:cNvSpPr txBox="1">
            <a:spLocks noGrp="1"/>
          </p:cNvSpPr>
          <p:nvPr>
            <p:ph type="body" idx="1"/>
          </p:nvPr>
        </p:nvSpPr>
        <p:spPr>
          <a:xfrm>
            <a:off x="1381250" y="1331700"/>
            <a:ext cx="6809700" cy="3112200"/>
          </a:xfrm>
          <a:prstGeom prst="rect">
            <a:avLst/>
          </a:prstGeom>
        </p:spPr>
        <p:txBody>
          <a:bodyPr spcFirstLastPara="1" wrap="square" lIns="91425" tIns="91425" rIns="91425" bIns="91425" anchor="t" anchorCtr="0">
            <a:noAutofit/>
          </a:bodyPr>
          <a:lstStyle/>
          <a:p>
            <a:pPr marL="457200" lvl="0" indent="-374650" algn="l" rtl="0">
              <a:lnSpc>
                <a:spcPct val="150000"/>
              </a:lnSpc>
              <a:spcBef>
                <a:spcPts val="600"/>
              </a:spcBef>
              <a:spcAft>
                <a:spcPts val="0"/>
              </a:spcAft>
              <a:buClr>
                <a:schemeClr val="accent1"/>
              </a:buClr>
              <a:buSzPts val="2300"/>
              <a:buFont typeface="Lora"/>
              <a:buChar char="◉"/>
            </a:pPr>
            <a:r>
              <a:rPr lang="tr-TR" sz="2300" dirty="0">
                <a:latin typeface="Lora"/>
                <a:ea typeface="Lora"/>
                <a:cs typeface="Lora"/>
                <a:sym typeface="Lora"/>
              </a:rPr>
              <a:t>BİDB – Lisanslı Yazılımlar</a:t>
            </a:r>
          </a:p>
          <a:p>
            <a:pPr lvl="1" indent="-374650">
              <a:lnSpc>
                <a:spcPct val="150000"/>
              </a:lnSpc>
              <a:spcBef>
                <a:spcPts val="600"/>
              </a:spcBef>
              <a:buClr>
                <a:schemeClr val="accent1"/>
              </a:buClr>
              <a:buSzPts val="2300"/>
              <a:buFont typeface="Lora"/>
              <a:buChar char="◉"/>
            </a:pPr>
            <a:r>
              <a:rPr lang="tr-TR" sz="1900" dirty="0">
                <a:latin typeface="Lora"/>
                <a:ea typeface="Lora"/>
                <a:cs typeface="Lora"/>
                <a:sym typeface="Lora"/>
                <a:hlinkClick r:id="rId3"/>
              </a:rPr>
              <a:t>Microsoft </a:t>
            </a:r>
            <a:r>
              <a:rPr lang="tr-TR" sz="1900" dirty="0" err="1">
                <a:latin typeface="Lora"/>
                <a:ea typeface="Lora"/>
                <a:cs typeface="Lora"/>
                <a:sym typeface="Lora"/>
                <a:hlinkClick r:id="rId3"/>
              </a:rPr>
              <a:t>Teams</a:t>
            </a:r>
            <a:r>
              <a:rPr lang="tr-TR" sz="1900" dirty="0">
                <a:latin typeface="Lora"/>
                <a:ea typeface="Lora"/>
                <a:cs typeface="Lora"/>
                <a:sym typeface="Lora"/>
                <a:hlinkClick r:id="rId3"/>
              </a:rPr>
              <a:t> </a:t>
            </a:r>
            <a:endParaRPr lang="tr-TR" sz="1900" dirty="0">
              <a:latin typeface="Lora"/>
              <a:ea typeface="Lora"/>
              <a:cs typeface="Lora"/>
              <a:sym typeface="Lora"/>
            </a:endParaRPr>
          </a:p>
          <a:p>
            <a:pPr indent="-374650">
              <a:lnSpc>
                <a:spcPct val="150000"/>
              </a:lnSpc>
              <a:buClr>
                <a:schemeClr val="accent1"/>
              </a:buClr>
              <a:buSzPts val="2300"/>
              <a:buFont typeface="Lora"/>
              <a:buChar char="◉"/>
            </a:pPr>
            <a:r>
              <a:rPr lang="tr-TR" sz="2300" dirty="0">
                <a:latin typeface="Lora"/>
                <a:ea typeface="Lora"/>
                <a:cs typeface="Lora"/>
                <a:sym typeface="Lora"/>
                <a:hlinkClick r:id="rId4"/>
              </a:rPr>
              <a:t>Office 365 </a:t>
            </a:r>
            <a:r>
              <a:rPr lang="tr-TR" sz="2300" dirty="0" err="1">
                <a:latin typeface="Lora"/>
                <a:ea typeface="Lora"/>
                <a:cs typeface="Lora"/>
                <a:sym typeface="Lora"/>
                <a:hlinkClick r:id="rId4"/>
              </a:rPr>
              <a:t>Education</a:t>
            </a:r>
            <a:r>
              <a:rPr lang="tr-TR" sz="2300" dirty="0">
                <a:latin typeface="Lora"/>
                <a:ea typeface="Lora"/>
                <a:cs typeface="Lora"/>
                <a:sym typeface="Lora"/>
                <a:hlinkClick r:id="rId4"/>
              </a:rPr>
              <a:t> Kaydı</a:t>
            </a:r>
            <a:endParaRPr lang="tr-TR" sz="2300" dirty="0">
              <a:latin typeface="Lora"/>
              <a:ea typeface="Lora"/>
              <a:cs typeface="Lora"/>
              <a:sym typeface="Lora"/>
            </a:endParaRPr>
          </a:p>
          <a:p>
            <a:pPr indent="-374650">
              <a:lnSpc>
                <a:spcPct val="150000"/>
              </a:lnSpc>
              <a:buClr>
                <a:schemeClr val="accent1"/>
              </a:buClr>
              <a:buSzPts val="2300"/>
              <a:buFont typeface="Lora"/>
              <a:buChar char="◉"/>
            </a:pPr>
            <a:r>
              <a:rPr lang="tr-TR" sz="2300" dirty="0">
                <a:latin typeface="Lora"/>
                <a:ea typeface="Lora"/>
                <a:cs typeface="Lora"/>
                <a:sym typeface="Lora"/>
                <a:hlinkClick r:id="rId5"/>
              </a:rPr>
              <a:t>Microsoft </a:t>
            </a:r>
            <a:r>
              <a:rPr lang="tr-TR" sz="2300" dirty="0" err="1">
                <a:latin typeface="Lora"/>
                <a:ea typeface="Lora"/>
                <a:cs typeface="Lora"/>
                <a:sym typeface="Lora"/>
                <a:hlinkClick r:id="rId5"/>
              </a:rPr>
              <a:t>Teams</a:t>
            </a:r>
            <a:r>
              <a:rPr lang="tr-TR" sz="2300" dirty="0">
                <a:latin typeface="Lora"/>
                <a:ea typeface="Lora"/>
                <a:cs typeface="Lora"/>
                <a:sym typeface="Lora"/>
                <a:hlinkClick r:id="rId5"/>
              </a:rPr>
              <a:t> İndirme</a:t>
            </a:r>
            <a:endParaRPr lang="tr-TR" sz="2300" dirty="0">
              <a:latin typeface="Lora"/>
              <a:ea typeface="Lora"/>
              <a:cs typeface="Lora"/>
              <a:sym typeface="Lora"/>
            </a:endParaRPr>
          </a:p>
          <a:p>
            <a:pPr indent="-374650">
              <a:lnSpc>
                <a:spcPct val="150000"/>
              </a:lnSpc>
              <a:buClr>
                <a:schemeClr val="accent1"/>
              </a:buClr>
              <a:buSzPts val="2300"/>
              <a:buFont typeface="Lora"/>
              <a:buChar char="◉"/>
            </a:pPr>
            <a:endParaRPr sz="2300" dirty="0">
              <a:latin typeface="Lora"/>
              <a:ea typeface="Lora"/>
              <a:cs typeface="Lora"/>
              <a:sym typeface="Lora"/>
            </a:endParaRPr>
          </a:p>
        </p:txBody>
      </p:sp>
      <p:grpSp>
        <p:nvGrpSpPr>
          <p:cNvPr id="129" name="Google Shape;129;p17"/>
          <p:cNvGrpSpPr/>
          <p:nvPr/>
        </p:nvGrpSpPr>
        <p:grpSpPr>
          <a:xfrm>
            <a:off x="916458" y="1019750"/>
            <a:ext cx="214625" cy="214625"/>
            <a:chOff x="2594050" y="1631825"/>
            <a:chExt cx="439625" cy="439625"/>
          </a:xfrm>
        </p:grpSpPr>
        <p:sp>
          <p:nvSpPr>
            <p:cNvPr id="130" name="Google Shape;130;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1381250" y="896100"/>
            <a:ext cx="55683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highlight>
                  <a:schemeClr val="accent1"/>
                </a:highlight>
              </a:rPr>
              <a:t>Microsoft </a:t>
            </a:r>
            <a:r>
              <a:rPr lang="en" sz="2400" dirty="0" err="1">
                <a:highlight>
                  <a:schemeClr val="accent1"/>
                </a:highlight>
              </a:rPr>
              <a:t>Teams’in</a:t>
            </a:r>
            <a:r>
              <a:rPr lang="en" sz="2400" dirty="0">
                <a:highlight>
                  <a:schemeClr val="accent1"/>
                </a:highlight>
              </a:rPr>
              <a:t> </a:t>
            </a:r>
            <a:r>
              <a:rPr lang="en" sz="2400" dirty="0"/>
              <a:t> </a:t>
            </a:r>
            <a:r>
              <a:rPr lang="en" sz="2400" dirty="0" err="1"/>
              <a:t>Özellikleri</a:t>
            </a:r>
            <a:endParaRPr sz="2400" dirty="0">
              <a:highlight>
                <a:schemeClr val="accent1"/>
              </a:highlight>
            </a:endParaRPr>
          </a:p>
        </p:txBody>
      </p:sp>
      <p:sp>
        <p:nvSpPr>
          <p:cNvPr id="128" name="Google Shape;128;p17"/>
          <p:cNvSpPr txBox="1">
            <a:spLocks noGrp="1"/>
          </p:cNvSpPr>
          <p:nvPr>
            <p:ph type="body" idx="1"/>
          </p:nvPr>
        </p:nvSpPr>
        <p:spPr>
          <a:xfrm>
            <a:off x="1381250" y="1526158"/>
            <a:ext cx="6809700" cy="3112200"/>
          </a:xfrm>
          <a:prstGeom prst="rect">
            <a:avLst/>
          </a:prstGeom>
        </p:spPr>
        <p:txBody>
          <a:bodyPr spcFirstLastPara="1" wrap="square" lIns="91425" tIns="91425" rIns="91425" bIns="91425" anchor="t" anchorCtr="0">
            <a:noAutofit/>
          </a:bodyPr>
          <a:lstStyle/>
          <a:p>
            <a:pPr algn="just">
              <a:lnSpc>
                <a:spcPct val="120000"/>
              </a:lnSpc>
            </a:pPr>
            <a:r>
              <a:rPr lang="tr-TR" sz="1400" dirty="0">
                <a:latin typeface="Lora" pitchFamily="2" charset="77"/>
              </a:rPr>
              <a:t>Microsoft </a:t>
            </a:r>
            <a:r>
              <a:rPr lang="tr-TR" sz="1400" dirty="0" err="1">
                <a:latin typeface="Lora" pitchFamily="2" charset="77"/>
              </a:rPr>
              <a:t>Teams</a:t>
            </a:r>
            <a:r>
              <a:rPr lang="tr-TR" sz="1400" dirty="0">
                <a:latin typeface="Lora" pitchFamily="2" charset="77"/>
              </a:rPr>
              <a:t>, işbirliği ve iletişim için ideal bir platformdur. En önemli özelliklerden biri, kullanıcıların bireylere veya gruplara anlık mesaj göndermelerini sağlayan sohbettir. Bu özellik, resmi toplantı gerektirmeyen hızlı konuşmalar veya güncellemeler için özellikle yararlıdır.
Microsoft </a:t>
            </a:r>
            <a:r>
              <a:rPr lang="tr-TR" sz="1400" dirty="0" err="1">
                <a:latin typeface="Lora" pitchFamily="2" charset="77"/>
              </a:rPr>
              <a:t>Teams'in</a:t>
            </a:r>
            <a:r>
              <a:rPr lang="tr-TR" sz="1400" dirty="0">
                <a:latin typeface="Lora" pitchFamily="2" charset="77"/>
              </a:rPr>
              <a:t> bir diğer önemli özelliği, kullanıcıların dünyanın herhangi bir yerinden meslektaşları veya müşterileriyle sanal toplantılar yapmalarını sağlayan video konferanstır. 1000 kişiye kadar limiti olan bu özellik, projeler veya sunumlar üzerinde uzaktan işbirliği yapmayı kolaylaştıran ekran paylaşımı özelliklerini içerir. </a:t>
            </a:r>
          </a:p>
          <a:p>
            <a:pPr algn="just">
              <a:lnSpc>
                <a:spcPct val="120000"/>
              </a:lnSpc>
            </a:pPr>
            <a:r>
              <a:rPr lang="tr-TR" sz="1400" dirty="0">
                <a:latin typeface="Lora" pitchFamily="2" charset="77"/>
              </a:rPr>
              <a:t>Dosya paylaşımı, kullanıcıların belgeleri, görüntüleri ve diğer dosyaları ekip üyeleriyle kolayca paylaşmalarına olanak tanıyan Microsoft </a:t>
            </a:r>
            <a:r>
              <a:rPr lang="tr-TR" sz="1400" dirty="0" err="1">
                <a:latin typeface="Lora" pitchFamily="2" charset="77"/>
              </a:rPr>
              <a:t>Teams'in</a:t>
            </a:r>
            <a:r>
              <a:rPr lang="tr-TR" sz="1400" dirty="0">
                <a:latin typeface="Lora" pitchFamily="2" charset="77"/>
              </a:rPr>
              <a:t> bir başka önemli özelliğidir.</a:t>
            </a:r>
          </a:p>
        </p:txBody>
      </p:sp>
      <p:grpSp>
        <p:nvGrpSpPr>
          <p:cNvPr id="129" name="Google Shape;129;p17"/>
          <p:cNvGrpSpPr/>
          <p:nvPr/>
        </p:nvGrpSpPr>
        <p:grpSpPr>
          <a:xfrm>
            <a:off x="916458" y="1019750"/>
            <a:ext cx="214625" cy="214625"/>
            <a:chOff x="2594050" y="1631825"/>
            <a:chExt cx="439625" cy="439625"/>
          </a:xfrm>
        </p:grpSpPr>
        <p:sp>
          <p:nvSpPr>
            <p:cNvPr id="130" name="Google Shape;130;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222230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1381250" y="896100"/>
            <a:ext cx="73455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highlight>
                  <a:schemeClr val="accent1"/>
                </a:highlight>
              </a:rPr>
              <a:t>Microsoft Teams </a:t>
            </a:r>
            <a:r>
              <a:rPr lang="en" dirty="0"/>
              <a:t> </a:t>
            </a:r>
            <a:r>
              <a:rPr lang="en" dirty="0" err="1"/>
              <a:t>ve</a:t>
            </a:r>
            <a:r>
              <a:rPr lang="en" dirty="0"/>
              <a:t> </a:t>
            </a:r>
            <a:r>
              <a:rPr lang="en" dirty="0" err="1"/>
              <a:t>Uzaktan</a:t>
            </a:r>
            <a:r>
              <a:rPr lang="en" dirty="0"/>
              <a:t> </a:t>
            </a:r>
            <a:r>
              <a:rPr lang="en" dirty="0" err="1"/>
              <a:t>Eğitim</a:t>
            </a:r>
            <a:r>
              <a:rPr lang="en" dirty="0"/>
              <a:t> </a:t>
            </a:r>
            <a:r>
              <a:rPr lang="en" dirty="0" err="1"/>
              <a:t>için</a:t>
            </a:r>
            <a:r>
              <a:rPr lang="en" dirty="0"/>
              <a:t> </a:t>
            </a:r>
            <a:r>
              <a:rPr lang="en" dirty="0" err="1"/>
              <a:t>Ayarlar</a:t>
            </a:r>
            <a:endParaRPr dirty="0">
              <a:highlight>
                <a:schemeClr val="accent1"/>
              </a:highlight>
            </a:endParaRPr>
          </a:p>
        </p:txBody>
      </p:sp>
      <p:sp>
        <p:nvSpPr>
          <p:cNvPr id="128" name="Google Shape;128;p17"/>
          <p:cNvSpPr txBox="1">
            <a:spLocks noGrp="1"/>
          </p:cNvSpPr>
          <p:nvPr>
            <p:ph type="body" idx="1"/>
          </p:nvPr>
        </p:nvSpPr>
        <p:spPr>
          <a:xfrm>
            <a:off x="1381250" y="1526158"/>
            <a:ext cx="6809700" cy="3112200"/>
          </a:xfrm>
          <a:prstGeom prst="rect">
            <a:avLst/>
          </a:prstGeom>
        </p:spPr>
        <p:txBody>
          <a:bodyPr spcFirstLastPara="1" wrap="square" lIns="91425" tIns="91425" rIns="91425" bIns="91425" anchor="t" anchorCtr="0">
            <a:noAutofit/>
          </a:bodyPr>
          <a:lstStyle/>
          <a:p>
            <a:pPr algn="just">
              <a:lnSpc>
                <a:spcPct val="120000"/>
              </a:lnSpc>
            </a:pPr>
            <a:r>
              <a:rPr lang="tr-TR" sz="1800" dirty="0">
                <a:latin typeface="Lora" pitchFamily="2" charset="77"/>
              </a:rPr>
              <a:t>Ekip / Takım Oluşturma
Kanal Ekleme</a:t>
            </a:r>
          </a:p>
          <a:p>
            <a:pPr algn="just">
              <a:lnSpc>
                <a:spcPct val="120000"/>
              </a:lnSpc>
            </a:pPr>
            <a:r>
              <a:rPr lang="tr-TR" sz="1800" dirty="0">
                <a:latin typeface="Lora" pitchFamily="2" charset="77"/>
              </a:rPr>
              <a:t>Dosya Gönderme</a:t>
            </a:r>
          </a:p>
          <a:p>
            <a:pPr algn="just">
              <a:lnSpc>
                <a:spcPct val="120000"/>
              </a:lnSpc>
            </a:pPr>
            <a:r>
              <a:rPr lang="tr-TR" sz="1800" dirty="0">
                <a:latin typeface="Lora" pitchFamily="2" charset="77"/>
              </a:rPr>
              <a:t>Sohbet Özellikleri</a:t>
            </a:r>
          </a:p>
          <a:p>
            <a:pPr algn="just">
              <a:lnSpc>
                <a:spcPct val="120000"/>
              </a:lnSpc>
            </a:pPr>
            <a:r>
              <a:rPr lang="tr-TR" sz="1800" dirty="0">
                <a:latin typeface="Lora" pitchFamily="2" charset="77"/>
              </a:rPr>
              <a:t>Duyuru Ekleme</a:t>
            </a:r>
          </a:p>
          <a:p>
            <a:pPr algn="just">
              <a:lnSpc>
                <a:spcPct val="120000"/>
              </a:lnSpc>
            </a:pPr>
            <a:r>
              <a:rPr lang="tr-TR" sz="1800" dirty="0">
                <a:latin typeface="Lora" pitchFamily="2" charset="77"/>
              </a:rPr>
              <a:t>Ödev Yükleme</a:t>
            </a:r>
          </a:p>
          <a:p>
            <a:pPr algn="just">
              <a:lnSpc>
                <a:spcPct val="120000"/>
              </a:lnSpc>
            </a:pPr>
            <a:r>
              <a:rPr lang="tr-TR" sz="1800" dirty="0">
                <a:latin typeface="Lora" pitchFamily="2" charset="77"/>
              </a:rPr>
              <a:t>Ortak Çalışma</a:t>
            </a:r>
          </a:p>
          <a:p>
            <a:pPr algn="just">
              <a:lnSpc>
                <a:spcPct val="120000"/>
              </a:lnSpc>
            </a:pPr>
            <a:r>
              <a:rPr lang="tr-TR" sz="1800" dirty="0">
                <a:latin typeface="Lora" pitchFamily="2" charset="77"/>
              </a:rPr>
              <a:t>Toplantı Özellikleri</a:t>
            </a:r>
          </a:p>
        </p:txBody>
      </p:sp>
      <p:grpSp>
        <p:nvGrpSpPr>
          <p:cNvPr id="129" name="Google Shape;129;p17"/>
          <p:cNvGrpSpPr/>
          <p:nvPr/>
        </p:nvGrpSpPr>
        <p:grpSpPr>
          <a:xfrm>
            <a:off x="916458" y="1019750"/>
            <a:ext cx="214625" cy="214625"/>
            <a:chOff x="2594050" y="1631825"/>
            <a:chExt cx="439625" cy="439625"/>
          </a:xfrm>
        </p:grpSpPr>
        <p:sp>
          <p:nvSpPr>
            <p:cNvPr id="130" name="Google Shape;130;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44731183"/>
      </p:ext>
    </p:extLst>
  </p:cSld>
  <p:clrMapOvr>
    <a:masterClrMapping/>
  </p:clrMapOvr>
</p:sld>
</file>

<file path=ppt/theme/theme1.xml><?xml version="1.0" encoding="utf-8"?>
<a:theme xmlns:a="http://schemas.openxmlformats.org/drawingml/2006/main" name="Viola template">
  <a:themeElements>
    <a:clrScheme name="Özel 10">
      <a:dk1>
        <a:srgbClr val="000000"/>
      </a:dk1>
      <a:lt1>
        <a:srgbClr val="FFFFFF"/>
      </a:lt1>
      <a:dk2>
        <a:srgbClr val="8A8682"/>
      </a:dk2>
      <a:lt2>
        <a:srgbClr val="F0EEE9"/>
      </a:lt2>
      <a:accent1>
        <a:srgbClr val="7B83EB"/>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625</Words>
  <Application>Microsoft Macintosh PowerPoint</Application>
  <PresentationFormat>Ekran Gösterisi (16:9)</PresentationFormat>
  <Paragraphs>74</Paragraphs>
  <Slides>14</Slides>
  <Notes>14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Lora</vt:lpstr>
      <vt:lpstr>Calibri</vt:lpstr>
      <vt:lpstr>Arial</vt:lpstr>
      <vt:lpstr>Quattrocento Sans</vt:lpstr>
      <vt:lpstr>Viola template</vt:lpstr>
      <vt:lpstr>Uzaktan Eğitim Etkinlikleri  İçin Microsoft Teams Kullanımı</vt:lpstr>
      <vt:lpstr>Sunum Özeti</vt:lpstr>
      <vt:lpstr>ODTÜZEM</vt:lpstr>
      <vt:lpstr>ODTÜZEM - Ekip</vt:lpstr>
      <vt:lpstr>Microsoft Teams Nedir?</vt:lpstr>
      <vt:lpstr>PowerPoint Sunusu</vt:lpstr>
      <vt:lpstr>Microsoft Teams Kurulumu</vt:lpstr>
      <vt:lpstr>Microsoft Teams’in  Özellikleri</vt:lpstr>
      <vt:lpstr>Microsoft Teams  ve Uzaktan Eğitim için Ayarlar</vt:lpstr>
      <vt:lpstr>Microsoft Teams’i  Kullanmak için En İyi Yöntemler</vt:lpstr>
      <vt:lpstr>ODTÜClass ve Microsoft Teams Kullanımı</vt:lpstr>
      <vt:lpstr>Sık Karşılaşılan Sorunlar ve Sorun Giderme</vt:lpstr>
      <vt:lpstr>Microsoft Teams Kullanım ve Destek</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ODTÜClass  Nedir ve nasıl kullanılır?</dc:title>
  <cp:lastModifiedBy>Rafet Çevik</cp:lastModifiedBy>
  <cp:revision>34</cp:revision>
  <dcterms:modified xsi:type="dcterms:W3CDTF">2023-09-28T00:12:36Z</dcterms:modified>
</cp:coreProperties>
</file>